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</p:sldMasterIdLst>
  <p:notesMasterIdLst>
    <p:notesMasterId r:id="rId16"/>
  </p:notesMasterIdLst>
  <p:sldIdLst>
    <p:sldId id="256" r:id="rId4"/>
    <p:sldId id="384" r:id="rId5"/>
    <p:sldId id="391" r:id="rId6"/>
    <p:sldId id="389" r:id="rId7"/>
    <p:sldId id="388" r:id="rId8"/>
    <p:sldId id="392" r:id="rId9"/>
    <p:sldId id="396" r:id="rId10"/>
    <p:sldId id="393" r:id="rId11"/>
    <p:sldId id="400" r:id="rId12"/>
    <p:sldId id="395" r:id="rId13"/>
    <p:sldId id="397" r:id="rId14"/>
    <p:sldId id="39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7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4" autoAdjust="0"/>
    <p:restoredTop sz="94660"/>
  </p:normalViewPr>
  <p:slideViewPr>
    <p:cSldViewPr snapToGrid="0">
      <p:cViewPr>
        <p:scale>
          <a:sx n="70" d="100"/>
          <a:sy n="70" d="100"/>
        </p:scale>
        <p:origin x="-4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4ACD-3889-4334-85DC-2F9BC92967D3}" type="datetimeFigureOut">
              <a:rPr lang="zh-CN" altLang="en-US" smtClean="0"/>
              <a:t>2026/6/9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C32F4-A15B-421F-8C0F-32C3C11C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29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3.png"/><Relationship Id="rId2" Type="http://schemas.openxmlformats.org/officeDocument/2006/relationships/tags" Target="../tags/tag35.xml"/><Relationship Id="rId16" Type="http://schemas.openxmlformats.org/officeDocument/2006/relationships/image" Target="../media/image2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5.jpeg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3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5.jpeg"/><Relationship Id="rId5" Type="http://schemas.openxmlformats.org/officeDocument/2006/relationships/tags" Target="../tags/tag50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6" Type="http://schemas.openxmlformats.org/officeDocument/2006/relationships/image" Target="../media/image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2.png"/><Relationship Id="rId2" Type="http://schemas.openxmlformats.org/officeDocument/2006/relationships/tags" Target="../tags/tag13.xml"/><Relationship Id="rId16" Type="http://schemas.openxmlformats.org/officeDocument/2006/relationships/image" Target="../media/image5.jpe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5.jpeg"/><Relationship Id="rId5" Type="http://schemas.openxmlformats.org/officeDocument/2006/relationships/tags" Target="../tags/tag30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6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818738" y="1555842"/>
            <a:ext cx="10160000" cy="1733190"/>
          </a:xfrm>
          <a:prstGeom prst="roundRect">
            <a:avLst>
              <a:gd name="adj" fmla="val 0"/>
            </a:avLst>
          </a:prstGeom>
          <a:noFill/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Noto Sans SC" panose="020B0200000000000000" charset="-122"/>
                <a:sym typeface="Noto Sans SC" panose="020B0200000000000000" charset="-122"/>
              </a:rPr>
              <a:t>当归六黄汤颗粒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18737" y="3751240"/>
            <a:ext cx="11170697" cy="1524000"/>
          </a:xfrm>
          <a:prstGeom prst="roundRect">
            <a:avLst>
              <a:gd name="adj" fmla="val 0"/>
            </a:avLst>
          </a:prstGeom>
          <a:noFill/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0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本品为</a:t>
            </a:r>
            <a:r>
              <a:rPr lang="en-US" sz="2800" b="1" kern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自主研发</a:t>
            </a:r>
            <a:r>
              <a:rPr lang="en-US" sz="20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的</a:t>
            </a:r>
            <a:r>
              <a:rPr lang="en-US" sz="2800" b="1" kern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3.1类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经典名方</a:t>
            </a:r>
            <a:r>
              <a:rPr lang="en-US" sz="2800" b="1" kern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中药新药</a:t>
            </a:r>
            <a:r>
              <a:rPr lang="en-US" sz="2000" b="1" kern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/>
              </a:rPr>
              <a:t>（批准文号：国药准字C20260011</a:t>
            </a:r>
            <a:r>
              <a:rPr lang="en-US" sz="20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/>
              </a:rPr>
              <a:t>）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临床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使用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800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年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，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承载着传统中医药传承与现代科技融合的核心价值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，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/>
              </a:rPr>
              <a:t>为临床提供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/>
              </a:rPr>
              <a:t>更安全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/>
              </a:rPr>
              <a:t>、规范、便捷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/>
              </a:rPr>
              <a:t>的用药选择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/>
              </a:rPr>
              <a:t>。</a:t>
            </a:r>
          </a:p>
        </p:txBody>
      </p:sp>
      <p:cxnSp>
        <p:nvCxnSpPr>
          <p:cNvPr id="6" name="Connector 6"/>
          <p:cNvCxnSpPr/>
          <p:nvPr/>
        </p:nvCxnSpPr>
        <p:spPr>
          <a:xfrm rot="-4297">
            <a:off x="1016004" y="5263578"/>
            <a:ext cx="1016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FFFF">
                <a:alpha val="2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456431" y="5651500"/>
            <a:ext cx="8928417" cy="762000"/>
          </a:xfrm>
          <a:prstGeom prst="roundRect">
            <a:avLst>
              <a:gd name="adj" fmla="val 0"/>
            </a:avLst>
          </a:prstGeom>
          <a:noFill/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alpha val="90196"/>
                  </a:srgbClr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汇报单位：山东宏济堂制药集团股份有限公司---</a:t>
            </a:r>
            <a:r>
              <a:rPr kumimoji="0" lang="zh-CN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>
                    <a:alpha val="90196"/>
                  </a:srgbClr>
                </a:solidFill>
                <a:effectLst/>
                <a:uLnTx/>
                <a:uFillTx/>
                <a:latin typeface="+mn-ea"/>
                <a:cs typeface="Noto Sans SC" panose="020B0200000000000000" charset="-122"/>
                <a:sym typeface="Noto Sans SC" panose="020B0200000000000000" charset="-122"/>
              </a:rPr>
              <a:t>首批中华老字号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440" y="99704"/>
            <a:ext cx="655955" cy="6559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235" y="1914"/>
            <a:ext cx="1600200" cy="900430"/>
          </a:xfrm>
          <a:prstGeom prst="rect">
            <a:avLst/>
          </a:prstGeom>
        </p:spPr>
      </p:pic>
      <p:pic>
        <p:nvPicPr>
          <p:cNvPr id="12" name="图片 11" descr="D:\新建文件夹\xwechat_files\wxid_w7hhy1u7rpp321_f44f\temp\RWTemp\2026-06\9e20f478899dc29eb19741386f9343c8\60d6d24cbaa47a0f44b02252b3e0742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440" y="5282628"/>
            <a:ext cx="2612739" cy="162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0081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8663" y="247765"/>
            <a:ext cx="11087377" cy="865608"/>
            <a:chOff x="431523" y="128587"/>
            <a:chExt cx="11087377" cy="90011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431523" y="280996"/>
              <a:ext cx="750032" cy="747704"/>
              <a:chOff x="431523" y="280996"/>
              <a:chExt cx="750032" cy="747704"/>
            </a:xfrm>
          </p:grpSpPr>
          <p:sp>
            <p:nvSpPr>
              <p:cNvPr id="10" name="任意多边形: 形状 9"/>
              <p:cNvSpPr>
                <a:spLocks noChangeAspect="1"/>
              </p:cNvSpPr>
              <p:nvPr/>
            </p:nvSpPr>
            <p:spPr>
              <a:xfrm>
                <a:off x="533555" y="380700"/>
                <a:ext cx="648000" cy="648000"/>
              </a:xfrm>
              <a:custGeom>
                <a:avLst/>
                <a:gdLst>
                  <a:gd name="connsiteX0" fmla="*/ 1676400 w 1676400"/>
                  <a:gd name="connsiteY0" fmla="*/ 1676400 h 1676400"/>
                  <a:gd name="connsiteX1" fmla="*/ 0 w 1676400"/>
                  <a:gd name="connsiteY1" fmla="*/ 1676400 h 1676400"/>
                  <a:gd name="connsiteX2" fmla="*/ 0 w 1676400"/>
                  <a:gd name="connsiteY2" fmla="*/ 0 h 1676400"/>
                  <a:gd name="connsiteX3" fmla="*/ 1676400 w 1676400"/>
                  <a:gd name="connsiteY3" fmla="*/ 0 h 1676400"/>
                  <a:gd name="connsiteX4" fmla="*/ 1676400 w 1676400"/>
                  <a:gd name="connsiteY4" fmla="*/ 438341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676400">
                    <a:moveTo>
                      <a:pt x="1676400" y="1676400"/>
                    </a:moveTo>
                    <a:lnTo>
                      <a:pt x="0" y="16764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4383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>
                <a:spLocks noChangeAspect="1"/>
              </p:cNvSpPr>
              <p:nvPr userDrawn="1"/>
            </p:nvSpPr>
            <p:spPr>
              <a:xfrm>
                <a:off x="431523" y="280996"/>
                <a:ext cx="216000" cy="216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60400" y="128587"/>
              <a:ext cx="10858500" cy="900112"/>
            </a:xfrm>
            <a:prstGeom prst="rect">
              <a:avLst/>
            </a:prstGeom>
          </p:spPr>
          <p:txBody>
            <a:bodyPr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</a:defRPr>
              </a:lvl1pPr>
            </a:lstStyle>
            <a:p>
              <a:pPr lvl="0"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有效性</a:t>
              </a: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-</a:t>
              </a:r>
              <a:r>
                <a: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现代医学循证</a:t>
              </a:r>
              <a:r>
                <a:rPr lang="zh-CN" altLang="en-US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充足  临床</a:t>
              </a:r>
              <a:r>
                <a: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价值突出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440" y="45112"/>
            <a:ext cx="655955" cy="65595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235" y="-73150"/>
            <a:ext cx="1600200" cy="900430"/>
          </a:xfrm>
          <a:prstGeom prst="rect">
            <a:avLst/>
          </a:prstGeom>
        </p:spPr>
      </p:pic>
      <p:sp>
        <p:nvSpPr>
          <p:cNvPr id="3" name="AutoShape 4"/>
          <p:cNvSpPr/>
          <p:nvPr/>
        </p:nvSpPr>
        <p:spPr>
          <a:xfrm>
            <a:off x="678663" y="1266931"/>
            <a:ext cx="58420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rgbClr val="A16207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endParaRPr/>
          </a:p>
        </p:txBody>
      </p:sp>
      <p:sp>
        <p:nvSpPr>
          <p:cNvPr id="12" name="AutoShape 5"/>
          <p:cNvSpPr/>
          <p:nvPr/>
        </p:nvSpPr>
        <p:spPr>
          <a:xfrm>
            <a:off x="869163" y="1393931"/>
            <a:ext cx="5461000" cy="1016000"/>
          </a:xfrm>
          <a:prstGeom prst="roundRect">
            <a:avLst>
              <a:gd name="adj" fmla="val 0"/>
            </a:avLst>
          </a:prstGeom>
          <a:noFill/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>
              <a:lnSpc>
                <a:spcPct val="100000"/>
              </a:lnSpc>
              <a:defRPr/>
            </a:pPr>
            <a:r>
              <a:rPr lang="en-US" sz="1800" b="1" i="0" u="none" strike="noStrike" dirty="0" err="1">
                <a:solidFill>
                  <a:schemeClr val="bg2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核心病机：</a:t>
            </a:r>
            <a:r>
              <a:rPr lang="en-US" sz="1800" b="1" i="0" u="none" strike="noStrike" dirty="0" err="1">
                <a:solidFill>
                  <a:srgbClr val="FF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肝肾阴虚，虚火上炎</a:t>
            </a:r>
            <a:endParaRPr lang="en-US" sz="11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lnSpc>
                <a:spcPct val="117000"/>
              </a:lnSpc>
            </a:pPr>
            <a:r>
              <a:rPr lang="en-US" sz="1300" b="0" i="0" u="none" strike="noStrike" dirty="0">
                <a:solidFill>
                  <a:srgbClr val="374151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围绝经期综合征以潮热汗出、烦躁失眠为核心症状，当归六黄汤针对其</a:t>
            </a:r>
            <a:r>
              <a:rPr lang="en-US" sz="1300" b="1" i="0" u="none" strike="noStrike" dirty="0">
                <a:solidFill>
                  <a:srgbClr val="FF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阴虚火旺之证，可有效滋阴降火、固表止汗，</a:t>
            </a:r>
            <a:r>
              <a:rPr lang="en-US" sz="1300" b="0" i="0" u="none" strike="noStrike" dirty="0">
                <a:solidFill>
                  <a:srgbClr val="374151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精准切中疾病病机关键，为临床治疗提供核心依据。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78663" y="2714731"/>
            <a:ext cx="5905500" cy="2159000"/>
            <a:chOff x="1200" y="5000"/>
            <a:chExt cx="9300" cy="3400"/>
          </a:xfrm>
        </p:grpSpPr>
        <p:sp>
          <p:nvSpPr>
            <p:cNvPr id="43" name="AutoShape 6"/>
            <p:cNvSpPr/>
            <p:nvPr/>
          </p:nvSpPr>
          <p:spPr>
            <a:xfrm>
              <a:off x="1200" y="5000"/>
              <a:ext cx="4500" cy="3400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75000"/>
              </a:srgbClr>
            </a:solidFill>
            <a:ln w="12700" cap="flat" cmpd="sng">
              <a:solidFill>
                <a:srgbClr val="A16207">
                  <a:alpha val="25000"/>
                </a:srgbClr>
              </a:solidFill>
              <a:prstDash val="solid"/>
              <a:round/>
            </a:ln>
          </p:spPr>
          <p:txBody>
            <a:bodyPr vert="horz" wrap="square" lIns="63500" tIns="63500" rIns="63500" bIns="6350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>
                <a:defRPr/>
              </a:pPr>
              <a:endParaRPr/>
            </a:p>
          </p:txBody>
        </p:sp>
        <p:sp>
          <p:nvSpPr>
            <p:cNvPr id="44" name="AutoShape 7"/>
            <p:cNvSpPr/>
            <p:nvPr/>
          </p:nvSpPr>
          <p:spPr>
            <a:xfrm>
              <a:off x="1200" y="5000"/>
              <a:ext cx="4500" cy="120"/>
            </a:xfrm>
            <a:prstGeom prst="roundRect">
              <a:avLst>
                <a:gd name="adj" fmla="val 0"/>
              </a:avLst>
            </a:prstGeom>
            <a:solidFill>
              <a:srgbClr val="A16207">
                <a:alpha val="100000"/>
              </a:srgbClr>
            </a:solidFill>
            <a:ln w="25400" cap="flat" cmpd="sng">
              <a:noFill/>
              <a:prstDash val="solid"/>
              <a:round/>
            </a:ln>
          </p:spPr>
          <p:txBody>
            <a:bodyPr vert="horz" wrap="square" lIns="63500" tIns="63500" rIns="63500" bIns="6350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>
                <a:defRPr/>
              </a:pPr>
              <a:endParaRPr/>
            </a:p>
          </p:txBody>
        </p:sp>
        <p:sp>
          <p:nvSpPr>
            <p:cNvPr id="45" name="AutoShape 8"/>
            <p:cNvSpPr/>
            <p:nvPr/>
          </p:nvSpPr>
          <p:spPr>
            <a:xfrm>
              <a:off x="1400" y="5300"/>
              <a:ext cx="4100" cy="2900"/>
            </a:xfrm>
            <a:prstGeom prst="roundRect">
              <a:avLst>
                <a:gd name="adj" fmla="val 0"/>
              </a:avLst>
            </a:prstGeom>
            <a:noFill/>
            <a:ln w="25400" cap="flat" cmpd="sng">
              <a:noFill/>
              <a:prstDash val="solid"/>
              <a:round/>
            </a:ln>
          </p:spPr>
          <p:txBody>
            <a:bodyPr vert="horz" wrap="square" lIns="0" tIns="0" rIns="0" bIns="0" rtlCol="0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indent="0">
                <a:lnSpc>
                  <a:spcPct val="108000"/>
                </a:lnSpc>
                <a:defRPr/>
              </a:pPr>
              <a:r>
                <a:rPr lang="en-US" sz="1500" b="1" i="0" u="none" strike="noStrike" dirty="0" err="1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RCT研究一</a:t>
              </a:r>
              <a:r>
                <a:rPr lang="en-US" sz="1500" b="1" i="0" u="none" strike="noStrike" baseline="30000" dirty="0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[1]</a:t>
              </a:r>
              <a:r>
                <a:rPr lang="en-US" sz="1500" b="1" i="0" u="none" strike="noStrike" dirty="0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：</a:t>
              </a:r>
              <a:r>
                <a:rPr lang="en-US" sz="1500" b="1" i="0" u="none" strike="noStrike" dirty="0" err="1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联合激素替代治疗</a:t>
              </a:r>
              <a:endParaRPr lang="en-US" sz="1100" dirty="0">
                <a:latin typeface="+mn-ea"/>
                <a:ea typeface="+mn-ea"/>
              </a:endParaRPr>
            </a:p>
            <a:p>
              <a:pPr marL="0" indent="0">
                <a:lnSpc>
                  <a:spcPct val="108000"/>
                </a:lnSpc>
              </a:pPr>
              <a:r>
                <a:rPr lang="en-US" sz="1200" b="0" i="0" u="none" strike="noStrike" dirty="0">
                  <a:solidFill>
                    <a:srgbClr val="4B5563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方案：当归六黄汤联合戊酸雌二醇，对比单纯戊酸雌二醇治疗，每组纳入47例患者。</a:t>
              </a:r>
            </a:p>
            <a:p>
              <a:pPr marL="0" indent="0">
                <a:lnSpc>
                  <a:spcPct val="108000"/>
                </a:lnSpc>
              </a:pPr>
              <a:r>
                <a:rPr lang="en-US" sz="1200" b="0" i="0" u="none" strike="noStrike" dirty="0">
                  <a:solidFill>
                    <a:srgbClr val="4B5563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疗效：总有效率</a:t>
              </a:r>
              <a:r>
                <a:rPr lang="en-US" sz="1400" b="1" i="0" u="none" strike="noStrike" dirty="0">
                  <a:solidFill>
                    <a:srgbClr val="A16207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95.74%vs </a:t>
              </a:r>
              <a:r>
                <a:rPr lang="en-US" sz="1400" b="1" i="0" u="none" strike="noStrike" dirty="0" smtClean="0">
                  <a:solidFill>
                    <a:srgbClr val="A16207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0.85</a:t>
              </a:r>
              <a:r>
                <a:rPr lang="en-US" sz="1400" b="1" i="0" u="none" strike="noStrike" dirty="0">
                  <a:solidFill>
                    <a:srgbClr val="A16207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%</a:t>
              </a:r>
              <a:r>
                <a:rPr lang="en-US" sz="1200" b="0" i="0" u="none" strike="noStrike" dirty="0">
                  <a:solidFill>
                    <a:srgbClr val="4B5563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，</a:t>
              </a:r>
              <a:r>
                <a:rPr lang="en-US" sz="1200" b="1" i="0" u="none" strike="noStrike" dirty="0" err="1">
                  <a:solidFill>
                    <a:srgbClr val="FF0000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显著改善潮热</a:t>
              </a:r>
              <a:r>
                <a:rPr lang="en-US" sz="1200" b="1" i="0" u="none" strike="noStrike" dirty="0" err="1">
                  <a:solidFill>
                    <a:srgbClr val="4B5563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、</a:t>
              </a:r>
              <a:r>
                <a:rPr lang="en-US" sz="1200" b="0" i="0" u="none" strike="noStrike" dirty="0" err="1">
                  <a:solidFill>
                    <a:srgbClr val="4B5563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烦躁等症状，同时有效调节血清激素水平，安全性良好</a:t>
              </a:r>
              <a:r>
                <a:rPr lang="en-US" sz="1200" b="0" i="0" u="none" strike="noStrike" dirty="0">
                  <a:solidFill>
                    <a:srgbClr val="4B5563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。</a:t>
              </a:r>
            </a:p>
          </p:txBody>
        </p:sp>
        <p:sp>
          <p:nvSpPr>
            <p:cNvPr id="46" name="AutoShape 9"/>
            <p:cNvSpPr/>
            <p:nvPr/>
          </p:nvSpPr>
          <p:spPr>
            <a:xfrm>
              <a:off x="6000" y="5000"/>
              <a:ext cx="4500" cy="3400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75000"/>
              </a:srgbClr>
            </a:solidFill>
            <a:ln w="12700" cap="flat" cmpd="sng">
              <a:solidFill>
                <a:srgbClr val="A16207">
                  <a:alpha val="25000"/>
                </a:srgbClr>
              </a:solidFill>
              <a:prstDash val="solid"/>
              <a:round/>
            </a:ln>
          </p:spPr>
          <p:txBody>
            <a:bodyPr vert="horz" wrap="square" lIns="63500" tIns="63500" rIns="63500" bIns="6350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>
                <a:defRPr/>
              </a:pPr>
              <a:endParaRPr/>
            </a:p>
          </p:txBody>
        </p:sp>
        <p:sp>
          <p:nvSpPr>
            <p:cNvPr id="47" name="AutoShape 10"/>
            <p:cNvSpPr/>
            <p:nvPr/>
          </p:nvSpPr>
          <p:spPr>
            <a:xfrm>
              <a:off x="6000" y="5000"/>
              <a:ext cx="4500" cy="120"/>
            </a:xfrm>
            <a:prstGeom prst="roundRect">
              <a:avLst>
                <a:gd name="adj" fmla="val 0"/>
              </a:avLst>
            </a:prstGeom>
            <a:solidFill>
              <a:srgbClr val="A16207">
                <a:alpha val="70000"/>
              </a:srgbClr>
            </a:solidFill>
            <a:ln w="25400" cap="flat" cmpd="sng">
              <a:noFill/>
              <a:prstDash val="solid"/>
              <a:round/>
            </a:ln>
          </p:spPr>
          <p:txBody>
            <a:bodyPr vert="horz" wrap="square" lIns="63500" tIns="63500" rIns="63500" bIns="6350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>
                <a:defRPr/>
              </a:pPr>
              <a:endParaRPr/>
            </a:p>
          </p:txBody>
        </p:sp>
        <p:sp>
          <p:nvSpPr>
            <p:cNvPr id="48" name="AutoShape 11"/>
            <p:cNvSpPr/>
            <p:nvPr/>
          </p:nvSpPr>
          <p:spPr>
            <a:xfrm>
              <a:off x="6200" y="5220"/>
              <a:ext cx="4100" cy="2900"/>
            </a:xfrm>
            <a:prstGeom prst="roundRect">
              <a:avLst>
                <a:gd name="adj" fmla="val 0"/>
              </a:avLst>
            </a:prstGeom>
            <a:noFill/>
            <a:ln w="25400" cap="flat" cmpd="sng">
              <a:noFill/>
              <a:prstDash val="solid"/>
              <a:round/>
            </a:ln>
          </p:spPr>
          <p:txBody>
            <a:bodyPr vert="horz" wrap="square" lIns="0" tIns="0" rIns="0" bIns="0" rtlCol="0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indent="0">
                <a:lnSpc>
                  <a:spcPct val="108000"/>
                </a:lnSpc>
                <a:defRPr/>
              </a:pPr>
              <a:r>
                <a:rPr lang="en-US" sz="1500" b="1" i="0" u="none" strike="noStrike" dirty="0" err="1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RCT研究二</a:t>
              </a:r>
              <a:r>
                <a:rPr lang="en-US" sz="1500" b="1" baseline="30000" dirty="0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[2]</a:t>
              </a:r>
              <a:r>
                <a:rPr lang="en-US" sz="1500" b="1" i="0" u="none" strike="noStrike" dirty="0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：</a:t>
              </a:r>
              <a:r>
                <a:rPr lang="en-US" sz="1500" b="1" i="0" u="none" strike="noStrike" dirty="0" err="1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纯中药对照治疗</a:t>
              </a:r>
              <a:endParaRPr lang="en-US" sz="1500" b="1" i="0" u="none" strike="noStrike" dirty="0">
                <a:solidFill>
                  <a:srgbClr val="374151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endParaRPr>
            </a:p>
            <a:p>
              <a:pPr marL="0" indent="0">
                <a:lnSpc>
                  <a:spcPct val="108000"/>
                </a:lnSpc>
                <a:defRPr/>
              </a:pPr>
              <a:endParaRPr lang="en-US" sz="1100" dirty="0">
                <a:latin typeface="+mn-ea"/>
                <a:ea typeface="+mn-ea"/>
              </a:endParaRPr>
            </a:p>
            <a:p>
              <a:pPr marL="0" indent="0">
                <a:lnSpc>
                  <a:spcPct val="108000"/>
                </a:lnSpc>
              </a:pPr>
              <a:r>
                <a:rPr lang="en-US" sz="1200" b="0" i="0" u="none" strike="noStrike" dirty="0">
                  <a:solidFill>
                    <a:srgbClr val="4B5563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方案：当归六黄汤对比妇宁康片纯中药治疗，每组纳入30例，观察临床症状改善差异。</a:t>
              </a:r>
            </a:p>
            <a:p>
              <a:pPr marL="0" indent="0">
                <a:lnSpc>
                  <a:spcPct val="108000"/>
                </a:lnSpc>
              </a:pPr>
              <a:r>
                <a:rPr lang="en-US" sz="1200" b="0" i="0" u="none" strike="noStrike" dirty="0">
                  <a:solidFill>
                    <a:srgbClr val="4B5563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疗效：痊愈率</a:t>
              </a:r>
              <a:r>
                <a:rPr lang="en-US" sz="1400" b="1" i="0" u="none" strike="noStrike" dirty="0">
                  <a:solidFill>
                    <a:srgbClr val="A16207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46.7% </a:t>
              </a:r>
              <a:r>
                <a:rPr lang="en-US" sz="1400" b="1" i="0" u="none" strike="noStrike" dirty="0" err="1">
                  <a:solidFill>
                    <a:srgbClr val="A16207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vs</a:t>
              </a:r>
              <a:r>
                <a:rPr lang="en-US" sz="1400" b="1" i="0" u="none" strike="noStrike" dirty="0">
                  <a:solidFill>
                    <a:srgbClr val="A16207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 26.7%</a:t>
              </a:r>
              <a:r>
                <a:rPr lang="en-US" sz="1200" b="0" i="0" u="none" strike="noStrike" dirty="0">
                  <a:solidFill>
                    <a:srgbClr val="4B5563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，总有效率96.7%优于对照组，</a:t>
              </a:r>
              <a:r>
                <a:rPr lang="en-US" sz="1200" b="1" i="0" u="none" strike="noStrike" dirty="0">
                  <a:solidFill>
                    <a:srgbClr val="FF0000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在改善自汗、盗汗等核心症状上优势尤为突出。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8663" y="5064231"/>
            <a:ext cx="5905500" cy="952500"/>
            <a:chOff x="1200" y="8700"/>
            <a:chExt cx="9300" cy="1500"/>
          </a:xfrm>
        </p:grpSpPr>
        <p:sp>
          <p:nvSpPr>
            <p:cNvPr id="41" name="AutoShape 12"/>
            <p:cNvSpPr/>
            <p:nvPr/>
          </p:nvSpPr>
          <p:spPr>
            <a:xfrm>
              <a:off x="1200" y="8700"/>
              <a:ext cx="9300" cy="1500"/>
            </a:xfrm>
            <a:prstGeom prst="roundRect">
              <a:avLst>
                <a:gd name="adj" fmla="val 0"/>
              </a:avLst>
            </a:prstGeom>
            <a:solidFill>
              <a:srgbClr val="A16207">
                <a:alpha val="10000"/>
              </a:srgbClr>
            </a:solidFill>
            <a:ln w="12700" cap="flat" cmpd="sng">
              <a:solidFill>
                <a:srgbClr val="A16207">
                  <a:alpha val="100000"/>
                </a:srgbClr>
              </a:solidFill>
              <a:prstDash val="solid"/>
              <a:round/>
            </a:ln>
          </p:spPr>
          <p:txBody>
            <a:bodyPr vert="horz" wrap="square" lIns="63500" tIns="63500" rIns="63500" bIns="6350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>
                <a:defRPr/>
              </a:pPr>
              <a:endParaRPr/>
            </a:p>
          </p:txBody>
        </p:sp>
        <p:sp>
          <p:nvSpPr>
            <p:cNvPr id="42" name="AutoShape 13"/>
            <p:cNvSpPr/>
            <p:nvPr/>
          </p:nvSpPr>
          <p:spPr>
            <a:xfrm>
              <a:off x="1361" y="8860"/>
              <a:ext cx="9039" cy="1200"/>
            </a:xfrm>
            <a:prstGeom prst="roundRect">
              <a:avLst>
                <a:gd name="adj" fmla="val 0"/>
              </a:avLst>
            </a:prstGeom>
            <a:noFill/>
            <a:ln w="25400" cap="flat" cmpd="sng">
              <a:noFill/>
              <a:prstDash val="solid"/>
              <a:round/>
            </a:ln>
          </p:spPr>
          <p:txBody>
            <a:bodyPr vert="horz" wrap="square" lIns="0" tIns="0" rIns="0" bIns="0" rtlCol="0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indent="0" algn="l">
                <a:lnSpc>
                  <a:spcPct val="117000"/>
                </a:lnSpc>
                <a:defRPr/>
              </a:pPr>
              <a:r>
                <a:rPr lang="en-US" sz="1400" b="1" i="0" u="none" strike="noStrike" dirty="0">
                  <a:solidFill>
                    <a:schemeClr val="tx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临床结论：</a:t>
              </a:r>
              <a:r>
                <a:rPr lang="en-US" sz="1300" b="0" i="0" u="none" strike="noStrike" dirty="0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当归六黄汤是治疗围绝经期综合征安全、有效的优选方案，</a:t>
              </a:r>
              <a:r>
                <a:rPr lang="en-US" sz="1600" b="1" i="0" u="none" strike="noStrike" dirty="0">
                  <a:solidFill>
                    <a:srgbClr val="FF0000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尤其对改善“潮热汗出”这一标志性症状具有突出优势，</a:t>
              </a:r>
              <a:r>
                <a:rPr lang="en-US" sz="1300" b="0" i="0" u="none" strike="noStrike" dirty="0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为临床诊疗提供了高质量的循证医学证据。</a:t>
              </a:r>
              <a:endParaRPr lang="en-US" sz="1100" dirty="0">
                <a:latin typeface="+mn-ea"/>
                <a:ea typeface="+mn-ea"/>
              </a:endParaRPr>
            </a:p>
          </p:txBody>
        </p:sp>
      </p:grpSp>
      <p:cxnSp>
        <p:nvCxnSpPr>
          <p:cNvPr id="34" name="Connector 14"/>
          <p:cNvCxnSpPr/>
          <p:nvPr/>
        </p:nvCxnSpPr>
        <p:spPr>
          <a:xfrm rot="5391296">
            <a:off x="4266413" y="3768839"/>
            <a:ext cx="5016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A16207">
                <a:alpha val="3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6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55663" y="1266931"/>
            <a:ext cx="4025900" cy="241935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grpSp>
        <p:nvGrpSpPr>
          <p:cNvPr id="37" name="组合 36"/>
          <p:cNvGrpSpPr/>
          <p:nvPr/>
        </p:nvGrpSpPr>
        <p:grpSpPr>
          <a:xfrm>
            <a:off x="6901663" y="3933931"/>
            <a:ext cx="4445000" cy="2031365"/>
            <a:chOff x="11000" y="7000"/>
            <a:chExt cx="7000" cy="3199"/>
          </a:xfrm>
        </p:grpSpPr>
        <p:sp>
          <p:nvSpPr>
            <p:cNvPr id="39" name="AutoShape 16"/>
            <p:cNvSpPr/>
            <p:nvPr/>
          </p:nvSpPr>
          <p:spPr>
            <a:xfrm>
              <a:off x="11000" y="7000"/>
              <a:ext cx="7000" cy="3199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75000"/>
              </a:srgbClr>
            </a:solidFill>
            <a:ln w="12700" cap="flat" cmpd="sng">
              <a:solidFill>
                <a:srgbClr val="A16207">
                  <a:alpha val="30000"/>
                </a:srgbClr>
              </a:solidFill>
              <a:prstDash val="solid"/>
              <a:round/>
            </a:ln>
          </p:spPr>
          <p:txBody>
            <a:bodyPr vert="horz" wrap="square" lIns="63500" tIns="63500" rIns="63500" bIns="6350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>
                <a:defRPr/>
              </a:pPr>
              <a:endParaRPr/>
            </a:p>
          </p:txBody>
        </p:sp>
        <p:sp>
          <p:nvSpPr>
            <p:cNvPr id="40" name="AutoShape 17"/>
            <p:cNvSpPr/>
            <p:nvPr/>
          </p:nvSpPr>
          <p:spPr>
            <a:xfrm>
              <a:off x="11200" y="7200"/>
              <a:ext cx="6600" cy="2900"/>
            </a:xfrm>
            <a:prstGeom prst="roundRect">
              <a:avLst>
                <a:gd name="adj" fmla="val 0"/>
              </a:avLst>
            </a:prstGeom>
            <a:noFill/>
            <a:ln w="25400" cap="flat" cmpd="sng">
              <a:noFill/>
              <a:prstDash val="solid"/>
              <a:round/>
            </a:ln>
          </p:spPr>
          <p:txBody>
            <a:bodyPr vert="horz" wrap="square" lIns="0" tIns="0" rIns="0" bIns="0" rtlCol="0" anchor="ctr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indent="0" algn="l">
                <a:lnSpc>
                  <a:spcPct val="150000"/>
                </a:lnSpc>
                <a:defRPr/>
              </a:pPr>
              <a:r>
                <a:rPr lang="en-US" sz="1600" b="1" i="0" u="none" strike="noStrike" dirty="0" err="1">
                  <a:solidFill>
                    <a:schemeClr val="tx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症状管理与整体调节优势</a:t>
              </a:r>
              <a:endParaRPr lang="en-US" sz="110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marL="0" indent="0" algn="l">
                <a:lnSpc>
                  <a:spcPct val="150000"/>
                </a:lnSpc>
              </a:pPr>
              <a:r>
                <a:rPr lang="en-US" sz="1300" b="0" i="0" u="none" strike="noStrike" dirty="0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围绝经期综合征症状涉及神经、内分泌多系统，</a:t>
              </a:r>
              <a:r>
                <a:rPr lang="en-US" sz="1300" b="1" i="0" u="none" strike="noStrike" dirty="0">
                  <a:solidFill>
                    <a:srgbClr val="FF0000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当归六黄汤遵循“滋阴降火、固表止汗”法则，既快速缓解潮热汗出等躯体症状，</a:t>
              </a:r>
              <a:r>
                <a:rPr lang="en-US" sz="1300" b="0" i="0" u="none" strike="noStrike" dirty="0">
                  <a:solidFill>
                    <a:srgbClr val="374151"/>
                  </a:solidFill>
                  <a:latin typeface="+mn-ea"/>
                  <a:ea typeface="+mn-ea"/>
                  <a:cs typeface="Noto Sans SC" panose="020B0200000000000000" charset="-122"/>
                  <a:sym typeface="Noto Sans SC" panose="020B0200000000000000" charset="-122"/>
                </a:rPr>
                <a:t>又能改善烦躁失眠等情志问题，实现标本兼治，体现了中医整体调节的独特临床价值。</a:t>
              </a:r>
            </a:p>
          </p:txBody>
        </p:sp>
      </p:grpSp>
      <p:sp>
        <p:nvSpPr>
          <p:cNvPr id="38" name="文本框 22"/>
          <p:cNvSpPr txBox="1"/>
          <p:nvPr/>
        </p:nvSpPr>
        <p:spPr>
          <a:xfrm>
            <a:off x="107163" y="6143731"/>
            <a:ext cx="11784965" cy="373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 algn="just">
              <a:lnSpc>
                <a:spcPct val="92000"/>
              </a:lnSpc>
            </a:pPr>
            <a:r>
              <a:rPr lang="en-US" sz="100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参考文献：[1]</a:t>
            </a:r>
            <a:r>
              <a:rPr lang="zh-CN" altLang="en-US" sz="100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张云.当归六黄汤联合戊酸雌二醇治疗围绝经期综合征47例临床观察[</a:t>
            </a:r>
            <a:r>
              <a:rPr lang="en-US" altLang="zh-CN" sz="100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J].</a:t>
            </a:r>
            <a:r>
              <a:rPr lang="zh-CN" altLang="en-US" sz="100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中国民族民间医药,2019,28(10):101-103.</a:t>
            </a:r>
            <a:r>
              <a:rPr lang="en-US" sz="100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[2]</a:t>
            </a:r>
            <a:r>
              <a:rPr lang="zh-CN" altLang="en-US" sz="100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陈丽文.当归六黄汤治疗围绝经期综合征30例[</a:t>
            </a:r>
            <a:r>
              <a:rPr lang="en-US" altLang="zh-CN" sz="100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J].</a:t>
            </a:r>
            <a:r>
              <a:rPr lang="zh-CN" altLang="en-US" sz="100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中国中医药现代远程教育,2012,10(1):139-140.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0081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8663" y="247765"/>
            <a:ext cx="11087377" cy="865607"/>
            <a:chOff x="431523" y="128587"/>
            <a:chExt cx="11087377" cy="90011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431523" y="280996"/>
              <a:ext cx="750032" cy="733512"/>
              <a:chOff x="431523" y="280996"/>
              <a:chExt cx="750032" cy="733512"/>
            </a:xfrm>
          </p:grpSpPr>
          <p:sp>
            <p:nvSpPr>
              <p:cNvPr id="10" name="任意多边形: 形状 9"/>
              <p:cNvSpPr>
                <a:spLocks noChangeAspect="1"/>
              </p:cNvSpPr>
              <p:nvPr/>
            </p:nvSpPr>
            <p:spPr>
              <a:xfrm>
                <a:off x="533555" y="366508"/>
                <a:ext cx="648000" cy="648000"/>
              </a:xfrm>
              <a:custGeom>
                <a:avLst/>
                <a:gdLst>
                  <a:gd name="connsiteX0" fmla="*/ 1676400 w 1676400"/>
                  <a:gd name="connsiteY0" fmla="*/ 1676400 h 1676400"/>
                  <a:gd name="connsiteX1" fmla="*/ 0 w 1676400"/>
                  <a:gd name="connsiteY1" fmla="*/ 1676400 h 1676400"/>
                  <a:gd name="connsiteX2" fmla="*/ 0 w 1676400"/>
                  <a:gd name="connsiteY2" fmla="*/ 0 h 1676400"/>
                  <a:gd name="connsiteX3" fmla="*/ 1676400 w 1676400"/>
                  <a:gd name="connsiteY3" fmla="*/ 0 h 1676400"/>
                  <a:gd name="connsiteX4" fmla="*/ 1676400 w 1676400"/>
                  <a:gd name="connsiteY4" fmla="*/ 438341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676400">
                    <a:moveTo>
                      <a:pt x="1676400" y="1676400"/>
                    </a:moveTo>
                    <a:lnTo>
                      <a:pt x="0" y="16764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4383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>
                <a:spLocks noChangeAspect="1"/>
              </p:cNvSpPr>
              <p:nvPr userDrawn="1"/>
            </p:nvSpPr>
            <p:spPr>
              <a:xfrm>
                <a:off x="431523" y="280996"/>
                <a:ext cx="216000" cy="216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60400" y="128587"/>
              <a:ext cx="10858500" cy="900112"/>
            </a:xfrm>
            <a:prstGeom prst="rect">
              <a:avLst/>
            </a:prstGeom>
          </p:spPr>
          <p:txBody>
            <a:bodyPr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</a:defRPr>
              </a:lvl1pPr>
            </a:lstStyle>
            <a:p>
              <a:pPr lvl="0"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创新性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-</a:t>
              </a: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Normal" panose="020B0400000000000000" pitchFamily="34" charset="-122"/>
                  <a:sym typeface="+mn-ea"/>
                </a:rPr>
                <a:t>中药</a:t>
              </a:r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Normal" panose="020B0400000000000000" pitchFamily="34" charset="-122"/>
                  <a:sym typeface="+mn-ea"/>
                </a:rPr>
                <a:t>3.1</a:t>
              </a: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Normal" panose="020B0400000000000000" pitchFamily="34" charset="-122"/>
                  <a:sym typeface="+mn-ea"/>
                </a:rPr>
                <a:t>类，治疗阴虚火旺证盗汗，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国内首家获批上市</a:t>
              </a: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16440" y="45112"/>
            <a:ext cx="655955" cy="65595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9235" y="-73150"/>
            <a:ext cx="1600200" cy="90043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487045" y="1285696"/>
            <a:ext cx="11263504" cy="1317805"/>
            <a:chOff x="1203960" y="1882177"/>
            <a:chExt cx="9784080" cy="1168363"/>
          </a:xfrm>
        </p:grpSpPr>
        <p:sp>
          <p:nvSpPr>
            <p:cNvPr id="32" name="1"/>
            <p:cNvSpPr/>
            <p:nvPr/>
          </p:nvSpPr>
          <p:spPr>
            <a:xfrm>
              <a:off x="1639570" y="1882177"/>
              <a:ext cx="9348470" cy="115756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="1" dirty="0">
                <a:latin typeface="+mj-ea"/>
                <a:ea typeface="+mj-ea"/>
                <a:cs typeface="思源宋体 CN Medium" panose="02020500000000000000" charset="-122"/>
              </a:endParaRPr>
            </a:p>
          </p:txBody>
        </p:sp>
        <p:sp>
          <p:nvSpPr>
            <p:cNvPr id="33" name="1"/>
            <p:cNvSpPr/>
            <p:nvPr/>
          </p:nvSpPr>
          <p:spPr>
            <a:xfrm>
              <a:off x="1203960" y="1882178"/>
              <a:ext cx="848360" cy="1168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b="1" dirty="0">
                <a:solidFill>
                  <a:schemeClr val="accent1"/>
                </a:solidFill>
                <a:latin typeface="+mj-ea"/>
                <a:ea typeface="+mj-ea"/>
                <a:cs typeface="思源宋体 CN Medium" panose="02020500000000000000" charset="-122"/>
                <a:sym typeface="+mn-ea"/>
              </a:endParaRPr>
            </a:p>
          </p:txBody>
        </p:sp>
        <p:sp>
          <p:nvSpPr>
            <p:cNvPr id="35" name="Index-1"/>
            <p:cNvSpPr txBox="1"/>
            <p:nvPr>
              <p:custDataLst>
                <p:tags r:id="rId10"/>
              </p:custDataLst>
            </p:nvPr>
          </p:nvSpPr>
          <p:spPr>
            <a:xfrm>
              <a:off x="1288415" y="2138045"/>
              <a:ext cx="678180" cy="523240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altLang="zh-CN" sz="2800" b="1" spc="200" dirty="0">
                  <a:solidFill>
                    <a:schemeClr val="bg1"/>
                  </a:solidFill>
                  <a:uFillTx/>
                  <a:latin typeface="微软雅黑" pitchFamily="34" charset="-122"/>
                  <a:ea typeface="微软雅黑" pitchFamily="34" charset="-122"/>
                  <a:cs typeface="思源宋体 CN Medium" panose="02020500000000000000" charset="-122"/>
                  <a:sym typeface="+mn-ea"/>
                </a:rPr>
                <a:t>01</a:t>
              </a:r>
            </a:p>
          </p:txBody>
        </p:sp>
        <p:sp>
          <p:nvSpPr>
            <p:cNvPr id="50" name="Title-1"/>
            <p:cNvSpPr/>
            <p:nvPr>
              <p:custDataLst>
                <p:tags r:id="rId11"/>
              </p:custDataLst>
            </p:nvPr>
          </p:nvSpPr>
          <p:spPr>
            <a:xfrm>
              <a:off x="2205967" y="1882178"/>
              <a:ext cx="8346461" cy="330916"/>
            </a:xfrm>
            <a:prstGeom prst="rect">
              <a:avLst/>
            </a:prstGeom>
            <a:noFill/>
          </p:spPr>
          <p:txBody>
            <a:bodyPr wrap="square" lIns="0" anchor="b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</a:pPr>
              <a:r>
                <a:rPr lang="zh-CN" altLang="en-US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ea"/>
                </a:rPr>
                <a:t>国内首家</a:t>
              </a:r>
              <a:endPara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51" name="Body-1"/>
            <p:cNvSpPr/>
            <p:nvPr>
              <p:custDataLst>
                <p:tags r:id="rId12"/>
              </p:custDataLst>
            </p:nvPr>
          </p:nvSpPr>
          <p:spPr>
            <a:xfrm>
              <a:off x="2205967" y="2202815"/>
              <a:ext cx="8710073" cy="60744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b="1" dirty="0">
                  <a:solidFill>
                    <a:srgbClr val="FF0000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3.1</a:t>
              </a:r>
              <a:r>
                <a:rPr lang="zh-CN" altLang="en-US" b="1" dirty="0">
                  <a:solidFill>
                    <a:srgbClr val="FF0000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类经典名方中药新药</a:t>
              </a:r>
              <a:r>
                <a:rPr lang="zh-CN" altLang="en-US" dirty="0">
                  <a:latin typeface="+mn-ea"/>
                  <a:cs typeface="思源黑体 CN Normal" panose="020B0400000000000000" pitchFamily="34" charset="-122"/>
                  <a:sym typeface="+mn-ea"/>
                </a:rPr>
                <a:t>，</a:t>
              </a:r>
              <a:r>
                <a:rPr lang="zh-CN" altLang="en-US" sz="1600" dirty="0">
                  <a:latin typeface="+mn-ea"/>
                  <a:cs typeface="思源黑体 CN Normal" panose="020B0400000000000000" pitchFamily="34" charset="-122"/>
                  <a:sym typeface="+mn-ea"/>
                </a:rPr>
                <a:t>处方来源于金·李东垣《兰室秘藏》，</a:t>
              </a:r>
              <a:r>
                <a:rPr lang="zh-CN" altLang="en-US" b="1" dirty="0">
                  <a:solidFill>
                    <a:srgbClr val="FF0000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“治盗汗之圣药也</a:t>
              </a:r>
              <a:r>
                <a:rPr lang="en-US" altLang="zh-CN" b="1" dirty="0">
                  <a:solidFill>
                    <a:srgbClr val="FF0000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”</a:t>
              </a:r>
              <a:r>
                <a:rPr lang="zh-CN" altLang="en-US" b="1" dirty="0">
                  <a:solidFill>
                    <a:srgbClr val="FF0000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，临床应用</a:t>
              </a:r>
              <a:r>
                <a:rPr lang="en-US" altLang="zh-CN" b="1" dirty="0">
                  <a:solidFill>
                    <a:srgbClr val="FF0000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800</a:t>
              </a:r>
              <a:r>
                <a:rPr lang="zh-CN" altLang="en-US" b="1" dirty="0">
                  <a:solidFill>
                    <a:srgbClr val="FF0000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年</a:t>
              </a:r>
              <a:r>
                <a:rPr lang="zh-CN" altLang="en-US" sz="1600" b="1" dirty="0">
                  <a:solidFill>
                    <a:srgbClr val="FF0000"/>
                  </a:solidFill>
                  <a:latin typeface="+mn-ea"/>
                  <a:cs typeface="思源黑体 CN Normal" panose="020B0400000000000000" pitchFamily="34" charset="-122"/>
                  <a:sym typeface="+mn-ea"/>
                </a:rPr>
                <a:t>。</a:t>
              </a:r>
            </a:p>
            <a:p>
              <a:pPr>
                <a:lnSpc>
                  <a:spcPts val="3000"/>
                </a:lnSpc>
              </a:pPr>
              <a:r>
                <a:rPr lang="zh-CN" altLang="en-US" sz="1600" dirty="0">
                  <a:latin typeface="+mn-ea"/>
                  <a:cs typeface="思源黑体 CN Normal" panose="020B0400000000000000" pitchFamily="34" charset="-122"/>
                  <a:sym typeface="+mn-ea"/>
                </a:rPr>
                <a:t>突破处方基原、工艺及质控关键技术，</a:t>
              </a:r>
              <a:r>
                <a:rPr lang="zh-CN" altLang="en-US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精准复刻古方</a:t>
              </a:r>
              <a:r>
                <a:rPr lang="en-US" altLang="zh-CN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“</a:t>
              </a:r>
              <a:r>
                <a:rPr lang="zh-CN" altLang="en-US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一碗汤</a:t>
              </a:r>
              <a:r>
                <a:rPr lang="en-US" altLang="zh-CN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”</a:t>
              </a:r>
              <a:r>
                <a:rPr lang="zh-CN" altLang="en-US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核心质量属性</a:t>
              </a:r>
              <a:r>
                <a:rPr lang="zh-CN" altLang="en-US" sz="1600" dirty="0">
                  <a:latin typeface="+mn-ea"/>
                  <a:cs typeface="思源黑体 CN Normal" panose="020B0400000000000000" pitchFamily="34" charset="-122"/>
                  <a:sym typeface="+mn-ea"/>
                </a:rPr>
                <a:t>，首家成功获批上市。</a:t>
              </a:r>
            </a:p>
          </p:txBody>
        </p:sp>
      </p:grp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487045" y="2723515"/>
            <a:ext cx="11278995" cy="1303020"/>
            <a:chOff x="1203960" y="3314700"/>
            <a:chExt cx="9784080" cy="1313815"/>
          </a:xfrm>
        </p:grpSpPr>
        <p:sp>
          <p:nvSpPr>
            <p:cNvPr id="26" name="2"/>
            <p:cNvSpPr/>
            <p:nvPr/>
          </p:nvSpPr>
          <p:spPr>
            <a:xfrm>
              <a:off x="1639570" y="3325495"/>
              <a:ext cx="9348470" cy="12922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="1" dirty="0">
                <a:ln>
                  <a:solidFill>
                    <a:schemeClr val="tx1"/>
                  </a:solidFill>
                </a:ln>
                <a:latin typeface="+mj-ea"/>
                <a:ea typeface="+mj-ea"/>
              </a:endParaRPr>
            </a:p>
          </p:txBody>
        </p:sp>
        <p:sp>
          <p:nvSpPr>
            <p:cNvPr id="27" name="2"/>
            <p:cNvSpPr/>
            <p:nvPr/>
          </p:nvSpPr>
          <p:spPr>
            <a:xfrm>
              <a:off x="1203960" y="3314700"/>
              <a:ext cx="848360" cy="13138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b="1" dirty="0">
                <a:solidFill>
                  <a:schemeClr val="accent1"/>
                </a:solidFill>
                <a:latin typeface="+mj-ea"/>
                <a:ea typeface="+mj-ea"/>
                <a:cs typeface="思源宋体 CN Medium" panose="02020500000000000000" charset="-122"/>
                <a:sym typeface="+mn-ea"/>
              </a:endParaRPr>
            </a:p>
          </p:txBody>
        </p:sp>
        <p:sp>
          <p:nvSpPr>
            <p:cNvPr id="28" name="Index-2"/>
            <p:cNvSpPr txBox="1"/>
            <p:nvPr>
              <p:custDataLst>
                <p:tags r:id="rId7"/>
              </p:custDataLst>
            </p:nvPr>
          </p:nvSpPr>
          <p:spPr>
            <a:xfrm>
              <a:off x="1288415" y="3716020"/>
              <a:ext cx="678180" cy="523240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altLang="zh-CN" sz="2800" b="1" spc="200" dirty="0">
                  <a:solidFill>
                    <a:schemeClr val="bg1"/>
                  </a:solidFill>
                  <a:uFillTx/>
                  <a:latin typeface="微软雅黑" pitchFamily="34" charset="-122"/>
                  <a:ea typeface="微软雅黑" pitchFamily="34" charset="-122"/>
                  <a:cs typeface="思源宋体 CN Medium" panose="02020500000000000000" charset="-122"/>
                  <a:sym typeface="+mn-ea"/>
                </a:rPr>
                <a:t>02</a:t>
              </a:r>
            </a:p>
          </p:txBody>
        </p:sp>
        <p:sp>
          <p:nvSpPr>
            <p:cNvPr id="30" name="Title-2"/>
            <p:cNvSpPr/>
            <p:nvPr>
              <p:custDataLst>
                <p:tags r:id="rId8"/>
              </p:custDataLst>
            </p:nvPr>
          </p:nvSpPr>
          <p:spPr>
            <a:xfrm>
              <a:off x="2205967" y="3448632"/>
              <a:ext cx="8353640" cy="330915"/>
            </a:xfrm>
            <a:prstGeom prst="rect">
              <a:avLst/>
            </a:prstGeom>
            <a:noFill/>
          </p:spPr>
          <p:txBody>
            <a:bodyPr wrap="square" lIns="0" anchor="b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Noto Sans SC" panose="020B0200000000000000" charset="-122"/>
                  <a:sym typeface="Noto Sans SC" panose="020B0200000000000000" charset="-122"/>
                </a:rPr>
                <a:t>临床创新</a:t>
              </a:r>
              <a:endPara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31" name="Body-2"/>
            <p:cNvSpPr/>
            <p:nvPr>
              <p:custDataLst>
                <p:tags r:id="rId9"/>
              </p:custDataLst>
            </p:nvPr>
          </p:nvSpPr>
          <p:spPr>
            <a:xfrm>
              <a:off x="2205968" y="3736300"/>
              <a:ext cx="8346461" cy="60744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Normal" panose="020B0400000000000000" pitchFamily="34" charset="-122"/>
                  <a:sym typeface="+mn-ea"/>
                </a:rPr>
                <a:t>精准定位临床痛点</a:t>
              </a: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Normal" panose="020B0400000000000000" pitchFamily="34" charset="-122"/>
                  <a:sym typeface="+mn-ea"/>
                </a:rPr>
                <a:t>：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  <a:cs typeface="思源黑体 CN Normal" panose="020B0400000000000000" pitchFamily="34" charset="-122"/>
                  <a:sym typeface="+mn-ea"/>
                </a:rPr>
                <a:t>医保养血剂项下未见专用于治疗“盗汗”药物，当归六黄汤颗粒专为“阴虚火旺”所致的盗汗（症见发热盗汗，面赤心烦，口干唇燥，大便干结，小便黄赤，舌红苔黄，脉数）提供治疗方案。</a:t>
              </a:r>
            </a:p>
          </p:txBody>
        </p:sp>
      </p:grpSp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486770" y="4157295"/>
            <a:ext cx="11263780" cy="2170920"/>
            <a:chOff x="1203960" y="4893310"/>
            <a:chExt cx="9784080" cy="1302385"/>
          </a:xfrm>
        </p:grpSpPr>
        <p:sp>
          <p:nvSpPr>
            <p:cNvPr id="19" name="3"/>
            <p:cNvSpPr/>
            <p:nvPr/>
          </p:nvSpPr>
          <p:spPr>
            <a:xfrm>
              <a:off x="1639570" y="4903470"/>
              <a:ext cx="9348470" cy="12922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="1" dirty="0">
                <a:latin typeface="+mj-ea"/>
                <a:ea typeface="+mj-ea"/>
              </a:endParaRPr>
            </a:p>
          </p:txBody>
        </p:sp>
        <p:sp>
          <p:nvSpPr>
            <p:cNvPr id="20" name="3"/>
            <p:cNvSpPr/>
            <p:nvPr/>
          </p:nvSpPr>
          <p:spPr>
            <a:xfrm>
              <a:off x="1203960" y="4893310"/>
              <a:ext cx="848360" cy="130238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47C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b="1" dirty="0">
                <a:solidFill>
                  <a:schemeClr val="accent1"/>
                </a:solidFill>
                <a:latin typeface="+mj-ea"/>
                <a:ea typeface="+mj-ea"/>
                <a:cs typeface="思源宋体 CN Medium" panose="02020500000000000000" charset="-122"/>
                <a:sym typeface="+mn-ea"/>
              </a:endParaRPr>
            </a:p>
          </p:txBody>
        </p:sp>
        <p:sp>
          <p:nvSpPr>
            <p:cNvPr id="21" name="Index-3"/>
            <p:cNvSpPr txBox="1"/>
            <p:nvPr>
              <p:custDataLst>
                <p:tags r:id="rId4"/>
              </p:custDataLst>
            </p:nvPr>
          </p:nvSpPr>
          <p:spPr>
            <a:xfrm>
              <a:off x="1288415" y="5293995"/>
              <a:ext cx="678180" cy="523240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altLang="zh-CN" sz="2800" b="1" spc="200" dirty="0">
                  <a:solidFill>
                    <a:schemeClr val="bg1"/>
                  </a:solidFill>
                  <a:uFillTx/>
                  <a:latin typeface="微软雅黑" pitchFamily="34" charset="-122"/>
                  <a:ea typeface="微软雅黑" pitchFamily="34" charset="-122"/>
                  <a:cs typeface="思源宋体 CN Medium" panose="02020500000000000000" charset="-122"/>
                  <a:sym typeface="+mn-ea"/>
                </a:rPr>
                <a:t>03</a:t>
              </a:r>
            </a:p>
          </p:txBody>
        </p:sp>
        <p:sp>
          <p:nvSpPr>
            <p:cNvPr id="24" name="Title-3"/>
            <p:cNvSpPr/>
            <p:nvPr>
              <p:custDataLst>
                <p:tags r:id="rId5"/>
              </p:custDataLst>
            </p:nvPr>
          </p:nvSpPr>
          <p:spPr>
            <a:xfrm>
              <a:off x="2206179" y="4988478"/>
              <a:ext cx="8346250" cy="194014"/>
            </a:xfrm>
            <a:prstGeom prst="rect">
              <a:avLst/>
            </a:prstGeom>
            <a:noFill/>
          </p:spPr>
          <p:txBody>
            <a:bodyPr wrap="square" lIns="0" anchor="b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ea"/>
                </a:rPr>
                <a:t>产业创新</a:t>
              </a:r>
            </a:p>
          </p:txBody>
        </p:sp>
        <p:sp>
          <p:nvSpPr>
            <p:cNvPr id="25" name="Body-3"/>
            <p:cNvSpPr/>
            <p:nvPr>
              <p:custDataLst>
                <p:tags r:id="rId6"/>
              </p:custDataLst>
            </p:nvPr>
          </p:nvSpPr>
          <p:spPr>
            <a:xfrm>
              <a:off x="2206179" y="5183784"/>
              <a:ext cx="8578667" cy="94083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indent="0" fontAlgn="auto">
                <a:lnSpc>
                  <a:spcPts val="3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还原古方：</a:t>
              </a:r>
              <a:r>
                <a:rPr lang="en-US" altLang="zh-CN" dirty="0">
                  <a:solidFill>
                    <a:srgbClr val="4B5563"/>
                  </a:solidFill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​ </a:t>
              </a:r>
              <a:r>
                <a:rPr lang="zh-CN" altLang="en-US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创立</a:t>
              </a:r>
              <a:r>
                <a:rPr lang="en-US" altLang="zh-CN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“</a:t>
              </a:r>
              <a:r>
                <a:rPr lang="zh-CN" altLang="en-US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物质基准</a:t>
              </a:r>
              <a:r>
                <a:rPr lang="en-US" altLang="zh-CN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”</a:t>
              </a:r>
              <a:r>
                <a:rPr lang="zh-CN" altLang="en-US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研发路径，通过多维度工艺比对，完整还原古方</a:t>
              </a:r>
              <a:r>
                <a:rPr lang="en-US" altLang="zh-CN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“</a:t>
              </a:r>
              <a:r>
                <a:rPr lang="zh-CN" altLang="en-US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当归六黄汤</a:t>
              </a:r>
              <a:r>
                <a:rPr lang="en-US" altLang="zh-CN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”</a:t>
              </a:r>
              <a:r>
                <a:rPr lang="zh-CN" altLang="en-US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核心质量属性</a:t>
              </a:r>
              <a:r>
                <a:rPr lang="zh-CN" altLang="en-US" sz="1600" dirty="0">
                  <a:solidFill>
                    <a:srgbClr val="4B5563"/>
                  </a:solidFill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。</a:t>
              </a:r>
              <a:endParaRPr lang="en-US" altLang="zh-CN" sz="1600" b="0" i="0" u="none" strike="noStrike" dirty="0">
                <a:solidFill>
                  <a:srgbClr val="4B5563"/>
                </a:solidFill>
                <a:latin typeface="+mn-ea"/>
                <a:cs typeface="Noto Sans SC" panose="020B0200000000000000" charset="-122"/>
                <a:sym typeface="Noto Sans SC" panose="020B0200000000000000" charset="-122"/>
              </a:endParaRPr>
            </a:p>
            <a:p>
              <a:pPr indent="0" fontAlgn="auto">
                <a:lnSpc>
                  <a:spcPts val="3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工艺突破：</a:t>
              </a:r>
              <a:r>
                <a:rPr lang="en-US" altLang="zh-CN" sz="1600" dirty="0">
                  <a:solidFill>
                    <a:srgbClr val="4B5563"/>
                  </a:solidFill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​ </a:t>
              </a:r>
              <a:r>
                <a:rPr lang="zh-CN" altLang="en-US" sz="1600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攻克难溶成分转移与热敏成分保留难题，实现药效最大化与制剂高稳定性。</a:t>
              </a:r>
              <a:endParaRPr lang="zh-CN" altLang="en-US" sz="1600" b="0" i="0" u="none" strike="noStrike" dirty="0">
                <a:latin typeface="+mn-ea"/>
                <a:cs typeface="Noto Sans SC" panose="020B0200000000000000" charset="-122"/>
                <a:sym typeface="Noto Sans SC" panose="020B0200000000000000" charset="-122"/>
              </a:endParaRPr>
            </a:p>
            <a:p>
              <a:pPr indent="0" fontAlgn="auto">
                <a:lnSpc>
                  <a:spcPts val="3000"/>
                </a:lnSpc>
              </a:pPr>
              <a:r>
                <a:rPr lang="zh-CN" altLang="en-US" b="1" i="0" u="none" strike="noStrike" dirty="0">
                  <a:solidFill>
                    <a:srgbClr val="FF0000"/>
                  </a:solidFill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质控升级：</a:t>
              </a:r>
              <a:r>
                <a:rPr lang="en-US" altLang="zh-CN" sz="1600" b="0" i="0" u="none" strike="noStrike" dirty="0">
                  <a:solidFill>
                    <a:srgbClr val="4B5563"/>
                  </a:solidFill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​ </a:t>
              </a:r>
              <a:r>
                <a:rPr lang="zh-CN" altLang="en-US" sz="1600" b="1" i="0" u="none" strike="noStrike" dirty="0">
                  <a:solidFill>
                    <a:srgbClr val="FF0000"/>
                  </a:solidFill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依托核心发明专利（</a:t>
              </a:r>
              <a:r>
                <a:rPr lang="en-US" altLang="zh-CN" sz="1600" b="1" i="0" u="none" strike="noStrike" dirty="0">
                  <a:solidFill>
                    <a:srgbClr val="FF0000"/>
                  </a:solidFill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ZL202010995612.4</a:t>
              </a:r>
              <a:r>
                <a:rPr lang="zh-CN" altLang="en-US" sz="1600" b="1" i="0" u="none" strike="noStrike" dirty="0">
                  <a:solidFill>
                    <a:srgbClr val="FF0000"/>
                  </a:solidFill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），</a:t>
              </a:r>
              <a:r>
                <a:rPr lang="zh-CN" altLang="en-US" sz="1600" b="0" i="0" u="none" strike="noStrike" dirty="0">
                  <a:latin typeface="+mn-ea"/>
                  <a:cs typeface="Noto Sans SC" panose="020B0200000000000000" charset="-122"/>
                  <a:sym typeface="Noto Sans SC" panose="020B0200000000000000" charset="-122"/>
                </a:rPr>
                <a:t>构建全链条质控体系，首创指纹图谱多成分测定，确保品质均一可追溯。</a:t>
              </a:r>
              <a:endParaRPr lang="en-US" altLang="zh-CN" sz="1600" b="0" i="0" u="none" strike="noStrike" dirty="0">
                <a:latin typeface="+mn-ea"/>
                <a:cs typeface="Noto Sans SC" panose="020B0200000000000000" charset="-122"/>
                <a:sym typeface="Noto Sans SC" panose="020B0200000000000000" charset="-122"/>
              </a:endParaRPr>
            </a:p>
            <a:p>
              <a:pPr indent="0" fontAlgn="auto">
                <a:lnSpc>
                  <a:spcPct val="130000"/>
                </a:lnSpc>
              </a:pPr>
              <a:endParaRPr lang="zh-CN" altLang="en-US" sz="1600" b="0" i="0" u="none" strike="noStrike" dirty="0">
                <a:solidFill>
                  <a:srgbClr val="4B5563"/>
                </a:solidFill>
                <a:latin typeface="+mn-ea"/>
                <a:cs typeface="Noto Sans SC" panose="020B0200000000000000" charset="-122"/>
                <a:sym typeface="Noto Sans SC" panose="020B02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809" y="-16433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8663" y="247765"/>
            <a:ext cx="11087377" cy="865608"/>
            <a:chOff x="431523" y="128587"/>
            <a:chExt cx="11087377" cy="90011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431523" y="280996"/>
              <a:ext cx="750032" cy="747704"/>
              <a:chOff x="431523" y="280996"/>
              <a:chExt cx="750032" cy="747704"/>
            </a:xfrm>
          </p:grpSpPr>
          <p:sp>
            <p:nvSpPr>
              <p:cNvPr id="10" name="任意多边形: 形状 9"/>
              <p:cNvSpPr>
                <a:spLocks noChangeAspect="1"/>
              </p:cNvSpPr>
              <p:nvPr/>
            </p:nvSpPr>
            <p:spPr>
              <a:xfrm>
                <a:off x="533555" y="380700"/>
                <a:ext cx="648000" cy="648000"/>
              </a:xfrm>
              <a:custGeom>
                <a:avLst/>
                <a:gdLst>
                  <a:gd name="connsiteX0" fmla="*/ 1676400 w 1676400"/>
                  <a:gd name="connsiteY0" fmla="*/ 1676400 h 1676400"/>
                  <a:gd name="connsiteX1" fmla="*/ 0 w 1676400"/>
                  <a:gd name="connsiteY1" fmla="*/ 1676400 h 1676400"/>
                  <a:gd name="connsiteX2" fmla="*/ 0 w 1676400"/>
                  <a:gd name="connsiteY2" fmla="*/ 0 h 1676400"/>
                  <a:gd name="connsiteX3" fmla="*/ 1676400 w 1676400"/>
                  <a:gd name="connsiteY3" fmla="*/ 0 h 1676400"/>
                  <a:gd name="connsiteX4" fmla="*/ 1676400 w 1676400"/>
                  <a:gd name="connsiteY4" fmla="*/ 438341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676400">
                    <a:moveTo>
                      <a:pt x="1676400" y="1676400"/>
                    </a:moveTo>
                    <a:lnTo>
                      <a:pt x="0" y="16764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4383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>
                <a:spLocks noChangeAspect="1"/>
              </p:cNvSpPr>
              <p:nvPr userDrawn="1"/>
            </p:nvSpPr>
            <p:spPr>
              <a:xfrm>
                <a:off x="431523" y="280996"/>
                <a:ext cx="216000" cy="216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60400" y="128587"/>
              <a:ext cx="10858500" cy="900112"/>
            </a:xfrm>
            <a:prstGeom prst="rect">
              <a:avLst/>
            </a:prstGeom>
          </p:spPr>
          <p:txBody>
            <a:bodyPr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</a:defRPr>
              </a:lvl1pPr>
            </a:lstStyle>
            <a:p>
              <a:pPr lvl="0"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公平性</a:t>
              </a: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6440" y="45112"/>
            <a:ext cx="655955" cy="65595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9235" y="-73150"/>
            <a:ext cx="1600200" cy="90043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70913" y="1423245"/>
            <a:ext cx="11442763" cy="4663655"/>
            <a:chOff x="370913" y="1423246"/>
            <a:chExt cx="11442763" cy="4275854"/>
          </a:xfrm>
        </p:grpSpPr>
        <p:grpSp>
          <p:nvGrpSpPr>
            <p:cNvPr id="31" name="组合 1"/>
            <p:cNvGrpSpPr/>
            <p:nvPr/>
          </p:nvGrpSpPr>
          <p:grpSpPr>
            <a:xfrm>
              <a:off x="370913" y="1423246"/>
              <a:ext cx="2684382" cy="4275854"/>
              <a:chOff x="1020688" y="1345689"/>
              <a:chExt cx="3181282" cy="1900889"/>
            </a:xfrm>
          </p:grpSpPr>
          <p:sp>
            <p:nvSpPr>
              <p:cNvPr id="48" name="1"/>
              <p:cNvSpPr/>
              <p:nvPr/>
            </p:nvSpPr>
            <p:spPr>
              <a:xfrm>
                <a:off x="1020688" y="1345689"/>
                <a:ext cx="3181282" cy="1900889"/>
              </a:xfrm>
              <a:prstGeom prst="roundRect">
                <a:avLst>
                  <a:gd name="adj" fmla="val 4437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cs typeface="+mn-ea"/>
                </a:endParaRPr>
              </a:p>
            </p:txBody>
          </p:sp>
          <p:sp>
            <p:nvSpPr>
              <p:cNvPr id="49" name="Body-1"/>
              <p:cNvSpPr/>
              <p:nvPr>
                <p:custDataLst>
                  <p:tags r:id="rId7"/>
                </p:custDataLst>
              </p:nvPr>
            </p:nvSpPr>
            <p:spPr>
              <a:xfrm>
                <a:off x="1192226" y="1788457"/>
                <a:ext cx="2993636" cy="14581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Autofit/>
              </a:bodyPr>
              <a:lstStyle/>
              <a:p>
                <a:pPr marL="342900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zh-CN" altLang="en-US" sz="1400" b="1" dirty="0" smtClean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盗汗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患病率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10%-41%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，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41-55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岁高发，围绝经期女性近半受累。</a:t>
                </a:r>
              </a:p>
              <a:p>
                <a:pPr marL="342900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zh-CN" altLang="en-US" sz="1400" dirty="0" smtClean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致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失眠、疲乏、认知下降，降低劳动效能，驱动过度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+mn-ea"/>
                    <a:cs typeface="+mn-ea"/>
                    <a:sym typeface="+mn-lt"/>
                  </a:rPr>
                  <a:t>就医，推高医保负担。</a:t>
                </a:r>
                <a:endParaRPr lang="en-US" altLang="zh-CN" sz="1400" dirty="0">
                  <a:solidFill>
                    <a:schemeClr val="tx1"/>
                  </a:solidFill>
                  <a:latin typeface="+mn-ea"/>
                  <a:cs typeface="+mn-ea"/>
                  <a:sym typeface="+mn-lt"/>
                </a:endParaRPr>
              </a:p>
              <a:p>
                <a:pPr marL="342900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zh-CN" altLang="en-US" sz="1400" dirty="0" smtClean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有效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管控对减轻社会疾病负担</a:t>
                </a:r>
                <a:r>
                  <a:rPr lang="zh-CN" altLang="en-US" sz="1400" dirty="0" smtClean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具有重要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意义。</a:t>
                </a:r>
              </a:p>
            </p:txBody>
          </p:sp>
          <p:cxnSp>
            <p:nvCxnSpPr>
              <p:cNvPr id="51" name="1"/>
              <p:cNvCxnSpPr/>
              <p:nvPr/>
            </p:nvCxnSpPr>
            <p:spPr>
              <a:xfrm>
                <a:off x="1249334" y="1785394"/>
                <a:ext cx="2769911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itle-1"/>
              <p:cNvSpPr/>
              <p:nvPr>
                <p:custDataLst>
                  <p:tags r:id="rId8"/>
                </p:custDataLst>
              </p:nvPr>
            </p:nvSpPr>
            <p:spPr>
              <a:xfrm>
                <a:off x="1020688" y="1406660"/>
                <a:ext cx="3164293" cy="374994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Autofit/>
              </a:bodyPr>
              <a:lstStyle/>
              <a:p>
                <a:pPr algn="ctr">
                  <a:lnSpc>
                    <a:spcPct val="125000"/>
                  </a:lnSpc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Noto Sans SC" panose="020B0200000000000000" charset="-122"/>
                    <a:sym typeface="Noto Sans SC" panose="020B0200000000000000" charset="-122"/>
                  </a:rPr>
                  <a:t>提升公众健康水平</a:t>
                </a:r>
              </a:p>
            </p:txBody>
          </p:sp>
        </p:grpSp>
        <p:grpSp>
          <p:nvGrpSpPr>
            <p:cNvPr id="32" name="组合 2"/>
            <p:cNvGrpSpPr/>
            <p:nvPr/>
          </p:nvGrpSpPr>
          <p:grpSpPr>
            <a:xfrm>
              <a:off x="3192465" y="1430554"/>
              <a:ext cx="2622831" cy="4268546"/>
              <a:chOff x="968214" y="1346026"/>
              <a:chExt cx="3316347" cy="1864576"/>
            </a:xfrm>
          </p:grpSpPr>
          <p:sp>
            <p:nvSpPr>
              <p:cNvPr id="41" name="2"/>
              <p:cNvSpPr/>
              <p:nvPr/>
            </p:nvSpPr>
            <p:spPr>
              <a:xfrm>
                <a:off x="968214" y="1346026"/>
                <a:ext cx="3316347" cy="1864576"/>
              </a:xfrm>
              <a:prstGeom prst="roundRect">
                <a:avLst>
                  <a:gd name="adj" fmla="val 4437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cs typeface="+mn-ea"/>
                </a:endParaRPr>
              </a:p>
            </p:txBody>
          </p:sp>
          <p:sp>
            <p:nvSpPr>
              <p:cNvPr id="42" name="Body-2"/>
              <p:cNvSpPr/>
              <p:nvPr>
                <p:custDataLst>
                  <p:tags r:id="rId5"/>
                </p:custDataLst>
              </p:nvPr>
            </p:nvSpPr>
            <p:spPr>
              <a:xfrm>
                <a:off x="1190254" y="1811220"/>
                <a:ext cx="3024252" cy="12945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Autofit/>
              </a:bodyPr>
              <a:lstStyle/>
              <a:p>
                <a:pPr marL="342900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zh-CN" altLang="en-US" sz="1400" b="1" dirty="0" smtClean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服法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便捷：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​ 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剂量明确（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1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袋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tid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），服用便捷，利于临床执行，降低用药差错风险</a:t>
                </a:r>
                <a:r>
                  <a:rPr lang="zh-CN" altLang="en-US" sz="1400" dirty="0" smtClean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。</a:t>
                </a:r>
                <a:endParaRPr lang="en-US" altLang="zh-CN" sz="1400" dirty="0" smtClean="0">
                  <a:solidFill>
                    <a:srgbClr val="000000"/>
                  </a:solidFill>
                  <a:latin typeface="+mn-ea"/>
                  <a:cs typeface="+mn-ea"/>
                  <a:sym typeface="+mn-lt"/>
                </a:endParaRPr>
              </a:p>
              <a:p>
                <a:pPr marL="342900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zh-CN" altLang="en-US" sz="1400" b="1" dirty="0" smtClean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管理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简单：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​ 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成分清晰、质控标准完善，</a:t>
                </a:r>
                <a:r>
                  <a:rPr lang="zh-CN" altLang="en-US" sz="1400" dirty="0">
                    <a:solidFill>
                      <a:srgbClr val="374151"/>
                    </a:solidFill>
                    <a:latin typeface="+mn-ea"/>
                    <a:cs typeface="Noto Sans SC" panose="020B0200000000000000" charset="-122"/>
                    <a:sym typeface="Noto Sans SC" panose="020B0200000000000000" charset="-122"/>
                  </a:rPr>
                  <a:t>【不良反应】、【禁忌】、【注意事项】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+mn-ea"/>
                    <a:cs typeface="Noto Sans SC" panose="020B0200000000000000" charset="-122"/>
                    <a:sym typeface="Noto Sans SC" panose="020B0200000000000000" charset="-122"/>
                  </a:rPr>
                  <a:t>均明确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。</a:t>
                </a:r>
              </a:p>
            </p:txBody>
          </p:sp>
          <p:cxnSp>
            <p:nvCxnSpPr>
              <p:cNvPr id="44" name="2"/>
              <p:cNvCxnSpPr/>
              <p:nvPr/>
            </p:nvCxnSpPr>
            <p:spPr>
              <a:xfrm>
                <a:off x="1249334" y="1778012"/>
                <a:ext cx="2769911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itle-2"/>
              <p:cNvSpPr/>
              <p:nvPr>
                <p:custDataLst>
                  <p:tags r:id="rId6"/>
                </p:custDataLst>
              </p:nvPr>
            </p:nvSpPr>
            <p:spPr>
              <a:xfrm>
                <a:off x="1188983" y="1402742"/>
                <a:ext cx="2916947" cy="37506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Autofit/>
              </a:bodyPr>
              <a:lstStyle/>
              <a:p>
                <a:pPr algn="ctr">
                  <a:lnSpc>
                    <a:spcPct val="125000"/>
                  </a:lnSpc>
                  <a:buClrTx/>
                  <a:buSzTx/>
                  <a:buFontTx/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Noto Sans SC" panose="020B0200000000000000" charset="-122"/>
                  </a:rPr>
                  <a:t>临床管理便利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"/>
            <p:cNvGrpSpPr/>
            <p:nvPr/>
          </p:nvGrpSpPr>
          <p:grpSpPr>
            <a:xfrm>
              <a:off x="8944614" y="1433081"/>
              <a:ext cx="2869062" cy="4266019"/>
              <a:chOff x="1020875" y="1339603"/>
              <a:chExt cx="3206524" cy="1955801"/>
            </a:xfrm>
          </p:grpSpPr>
          <p:sp>
            <p:nvSpPr>
              <p:cNvPr id="34" name="3"/>
              <p:cNvSpPr/>
              <p:nvPr/>
            </p:nvSpPr>
            <p:spPr>
              <a:xfrm>
                <a:off x="1020875" y="1339603"/>
                <a:ext cx="3206524" cy="1955801"/>
              </a:xfrm>
              <a:prstGeom prst="roundRect">
                <a:avLst>
                  <a:gd name="adj" fmla="val 4437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ln w="28575">
                    <a:solidFill>
                      <a:schemeClr val="tx1"/>
                    </a:solidFill>
                  </a:ln>
                  <a:cs typeface="+mn-ea"/>
                </a:endParaRPr>
              </a:p>
            </p:txBody>
          </p:sp>
          <p:sp>
            <p:nvSpPr>
              <p:cNvPr id="35" name="Body-3"/>
              <p:cNvSpPr/>
              <p:nvPr>
                <p:custDataLst>
                  <p:tags r:id="rId3"/>
                </p:custDataLst>
              </p:nvPr>
            </p:nvSpPr>
            <p:spPr>
              <a:xfrm>
                <a:off x="1119723" y="1816786"/>
                <a:ext cx="3054663" cy="12121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Autofit/>
              </a:bodyPr>
              <a:lstStyle/>
              <a:p>
                <a:pPr marL="342900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zh-CN" altLang="en-US" sz="1400" b="1" dirty="0" smtClean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补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目录短板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：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​ 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突破现有养血剂不治汗、清热药不补血局限，首创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“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养血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+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清火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”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双轨机制，填补品类空白</a:t>
                </a:r>
                <a:r>
                  <a:rPr lang="zh-CN" altLang="en-US" sz="1400" dirty="0" smtClean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。</a:t>
                </a:r>
                <a:endParaRPr lang="zh-CN" altLang="en-US" sz="1400" dirty="0">
                  <a:solidFill>
                    <a:srgbClr val="000000"/>
                  </a:solidFill>
                  <a:latin typeface="+mn-ea"/>
                  <a:cs typeface="+mn-ea"/>
                  <a:sym typeface="+mn-lt"/>
                </a:endParaRPr>
              </a:p>
              <a:p>
                <a:pPr marL="342900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zh-CN" altLang="en-US" sz="1400" b="1" dirty="0" smtClean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补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精准治疗短板：​ 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唯一精准对标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“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盗汗阴虚火旺证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”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，提供高价值循证新选。</a:t>
                </a:r>
              </a:p>
            </p:txBody>
          </p:sp>
          <p:cxnSp>
            <p:nvCxnSpPr>
              <p:cNvPr id="37" name="3"/>
              <p:cNvCxnSpPr/>
              <p:nvPr/>
            </p:nvCxnSpPr>
            <p:spPr>
              <a:xfrm>
                <a:off x="1139684" y="1792058"/>
                <a:ext cx="2950658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itle-3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3866" y="1411201"/>
                <a:ext cx="3103533" cy="37512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Autofit/>
              </a:bodyPr>
              <a:lstStyle/>
              <a:p>
                <a:pPr algn="ctr">
                  <a:lnSpc>
                    <a:spcPct val="125000"/>
                  </a:lnSpc>
                  <a:buClrTx/>
                  <a:buSzTx/>
                  <a:buFontTx/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Noto Sans SC" panose="020B0200000000000000" charset="-122"/>
                  </a:rPr>
                  <a:t>弥补养血剂目录短板</a:t>
                </a:r>
              </a:p>
            </p:txBody>
          </p:sp>
        </p:grpSp>
        <p:grpSp>
          <p:nvGrpSpPr>
            <p:cNvPr id="12" name="组合 1"/>
            <p:cNvGrpSpPr/>
            <p:nvPr/>
          </p:nvGrpSpPr>
          <p:grpSpPr>
            <a:xfrm>
              <a:off x="5973325" y="1428096"/>
              <a:ext cx="2799790" cy="4271004"/>
              <a:chOff x="1020700" y="1345699"/>
              <a:chExt cx="2734285" cy="1900916"/>
            </a:xfrm>
          </p:grpSpPr>
          <p:sp>
            <p:nvSpPr>
              <p:cNvPr id="13" name="1"/>
              <p:cNvSpPr/>
              <p:nvPr/>
            </p:nvSpPr>
            <p:spPr>
              <a:xfrm>
                <a:off x="1020700" y="1345699"/>
                <a:ext cx="2734116" cy="1900916"/>
              </a:xfrm>
              <a:prstGeom prst="roundRect">
                <a:avLst>
                  <a:gd name="adj" fmla="val 4437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ln w="28575">
                    <a:solidFill>
                      <a:schemeClr val="tx1"/>
                    </a:solidFill>
                  </a:ln>
                  <a:cs typeface="+mn-ea"/>
                </a:endParaRPr>
              </a:p>
            </p:txBody>
          </p:sp>
          <p:sp>
            <p:nvSpPr>
              <p:cNvPr id="14" name="Body-1"/>
              <p:cNvSpPr/>
              <p:nvPr>
                <p:custDataLst>
                  <p:tags r:id="rId1"/>
                </p:custDataLst>
              </p:nvPr>
            </p:nvSpPr>
            <p:spPr>
              <a:xfrm>
                <a:off x="1082383" y="1788288"/>
                <a:ext cx="2672602" cy="11935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Autofit/>
              </a:bodyPr>
              <a:lstStyle/>
              <a:p>
                <a:pPr marL="342900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zh-CN" altLang="en-US" sz="1400" dirty="0" smtClean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本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品属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基层常用、价廉效优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的品种，契合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“</a:t>
                </a:r>
                <a:r>
                  <a:rPr lang="zh-CN" altLang="en-US" sz="1400" b="1" dirty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保基本、广覆盖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+mn-ea"/>
                    <a:cs typeface="+mn-ea"/>
                    <a:sym typeface="+mn-lt"/>
                  </a:rPr>
                  <a:t>”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定位，满足基本用药需求</a:t>
                </a:r>
                <a:r>
                  <a:rPr lang="zh-CN" altLang="en-US" sz="1400" dirty="0" smtClean="0">
                    <a:solidFill>
                      <a:srgbClr val="000000"/>
                    </a:solidFill>
                    <a:latin typeface="+mn-ea"/>
                    <a:cs typeface="+mn-ea"/>
                    <a:sym typeface="+mn-lt"/>
                  </a:rPr>
                  <a:t>。</a:t>
                </a:r>
                <a:endParaRPr lang="zh-CN" altLang="en-US" sz="1400" dirty="0">
                  <a:solidFill>
                    <a:srgbClr val="000000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cxnSp>
            <p:nvCxnSpPr>
              <p:cNvPr id="16" name="1"/>
              <p:cNvCxnSpPr/>
              <p:nvPr/>
            </p:nvCxnSpPr>
            <p:spPr>
              <a:xfrm flipV="1">
                <a:off x="1249334" y="1780692"/>
                <a:ext cx="2392024" cy="470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itle-1"/>
              <p:cNvSpPr/>
              <p:nvPr>
                <p:custDataLst>
                  <p:tags r:id="rId2"/>
                </p:custDataLst>
              </p:nvPr>
            </p:nvSpPr>
            <p:spPr>
              <a:xfrm>
                <a:off x="1209249" y="1410423"/>
                <a:ext cx="2490989" cy="3753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Autofit/>
              </a:bodyPr>
              <a:lstStyle/>
              <a:p>
                <a:pPr algn="ctr">
                  <a:lnSpc>
                    <a:spcPct val="125000"/>
                  </a:lnSpc>
                  <a:buClrTx/>
                  <a:buSzTx/>
                  <a:buFontTx/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Noto Sans SC" panose="020B0200000000000000" charset="-122"/>
                    <a:sym typeface="+mn-ea"/>
                  </a:rPr>
                  <a:t>符合“保基本”原则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Noto Sans SC" panose="020B0200000000000000" charset="-122"/>
                  <a:sym typeface="Noto Sans SC" panose="020B0200000000000000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6" name="组合 45"/>
          <p:cNvGrpSpPr/>
          <p:nvPr>
            <p:custDataLst>
              <p:tags r:id="rId1"/>
            </p:custDataLst>
          </p:nvPr>
        </p:nvGrpSpPr>
        <p:grpSpPr>
          <a:xfrm>
            <a:off x="1631433" y="831405"/>
            <a:ext cx="7966358" cy="5396687"/>
            <a:chOff x="2648631" y="831405"/>
            <a:chExt cx="7966358" cy="5396687"/>
          </a:xfrm>
        </p:grpSpPr>
        <p:sp>
          <p:nvSpPr>
            <p:cNvPr id="47" name="矩形 46"/>
            <p:cNvSpPr/>
            <p:nvPr/>
          </p:nvSpPr>
          <p:spPr>
            <a:xfrm rot="5400000">
              <a:off x="953013" y="3124369"/>
              <a:ext cx="440690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CONTENTS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4518551" y="1188111"/>
              <a:ext cx="0" cy="4904105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5489851" y="831405"/>
              <a:ext cx="5125138" cy="5396687"/>
              <a:chOff x="5489851" y="831405"/>
              <a:chExt cx="5125138" cy="5396687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5489851" y="831405"/>
                <a:ext cx="5125138" cy="1141439"/>
                <a:chOff x="6134435" y="1135261"/>
                <a:chExt cx="5125138" cy="1141439"/>
              </a:xfrm>
            </p:grpSpPr>
            <p:sp>
              <p:nvSpPr>
                <p:cNvPr id="67" name="文本框 66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6134435" y="1135261"/>
                  <a:ext cx="1074113" cy="11414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108000" tIns="108000" rIns="108000" bIns="108000" rtlCol="0" anchor="ctr" anchorCtr="0">
                  <a:spAutoFit/>
                </a:bodyPr>
                <a:lstStyle>
                  <a:defPPr>
                    <a:defRPr lang="zh-CN"/>
                  </a:defPPr>
                  <a:lvl1pPr algn="r">
                    <a:defRPr kumimoji="1" sz="4800" b="1">
                      <a:gradFill>
                        <a:gsLst>
                          <a:gs pos="0">
                            <a:schemeClr val="accent2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2"/>
                          </a:gs>
                        </a:gsLst>
                        <a:lin ang="2700000" scaled="0"/>
                      </a:gradFill>
                    </a:defRPr>
                  </a:lvl1pPr>
                </a:lstStyle>
                <a:p>
                  <a:r>
                    <a:rPr lang="en-US" altLang="zh-CN" sz="6000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01</a:t>
                  </a:r>
                  <a:endParaRPr lang="zh-CN" altLang="en-US" sz="60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矩形 6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208548" y="1417581"/>
                  <a:ext cx="405102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r>
                    <a:rPr kumimoji="1" lang="zh-CN" altLang="en-US" sz="2400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基本信息</a:t>
                  </a:r>
                  <a:endParaRPr kumimoji="1" lang="en-US" altLang="zh-CN" sz="24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5489851" y="1898763"/>
                <a:ext cx="5125138" cy="1141439"/>
                <a:chOff x="6134435" y="1138807"/>
                <a:chExt cx="5125138" cy="1141439"/>
              </a:xfrm>
            </p:grpSpPr>
            <p:sp>
              <p:nvSpPr>
                <p:cNvPr id="64" name="文本框 63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6134435" y="1138807"/>
                  <a:ext cx="1074113" cy="1141439"/>
                </a:xfrm>
                <a:prstGeom prst="rect">
                  <a:avLst/>
                </a:prstGeom>
                <a:noFill/>
              </p:spPr>
              <p:txBody>
                <a:bodyPr wrap="none" lIns="108000" tIns="108000" rIns="108000" bIns="108000" rtlCol="0" anchor="ctr" anchorCtr="0">
                  <a:spAutoFit/>
                </a:bodyPr>
                <a:lstStyle>
                  <a:defPPr>
                    <a:defRPr lang="zh-CN"/>
                  </a:defPPr>
                  <a:lvl1pPr algn="r">
                    <a:defRPr kumimoji="1" sz="4800" b="1">
                      <a:gradFill>
                        <a:gsLst>
                          <a:gs pos="0">
                            <a:schemeClr val="accent2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2"/>
                          </a:gs>
                        </a:gsLst>
                        <a:lin ang="2700000" scaled="0"/>
                      </a:gradFill>
                    </a:defRPr>
                  </a:lvl1pPr>
                </a:lstStyle>
                <a:p>
                  <a:r>
                    <a:rPr lang="en-US" altLang="zh-CN" sz="60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02</a:t>
                  </a:r>
                  <a:endParaRPr lang="zh-CN" altLang="en-US" sz="60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矩形 65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7208548" y="1417581"/>
                  <a:ext cx="405102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r>
                    <a:rPr kumimoji="1" lang="zh-CN" altLang="en-US" sz="2400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安全性</a:t>
                  </a:r>
                  <a:endParaRPr kumimoji="1" lang="en-US" altLang="zh-CN" sz="24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5489851" y="2959029"/>
                <a:ext cx="5125138" cy="1141439"/>
                <a:chOff x="6134435" y="1135261"/>
                <a:chExt cx="5125138" cy="1141439"/>
              </a:xfrm>
            </p:grpSpPr>
            <p:sp>
              <p:nvSpPr>
                <p:cNvPr id="61" name="文本框 60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6134435" y="1135261"/>
                  <a:ext cx="1074113" cy="1141439"/>
                </a:xfrm>
                <a:prstGeom prst="rect">
                  <a:avLst/>
                </a:prstGeom>
                <a:noFill/>
              </p:spPr>
              <p:txBody>
                <a:bodyPr wrap="none" lIns="108000" tIns="108000" rIns="108000" bIns="108000" rtlCol="0" anchor="ctr" anchorCtr="0">
                  <a:spAutoFit/>
                </a:bodyPr>
                <a:lstStyle>
                  <a:defPPr>
                    <a:defRPr lang="zh-CN"/>
                  </a:defPPr>
                  <a:lvl1pPr algn="r">
                    <a:defRPr kumimoji="1" sz="4800" b="1">
                      <a:gradFill>
                        <a:gsLst>
                          <a:gs pos="0">
                            <a:schemeClr val="accent2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2"/>
                          </a:gs>
                        </a:gsLst>
                        <a:lin ang="2700000" scaled="0"/>
                      </a:gradFill>
                    </a:defRPr>
                  </a:lvl1pPr>
                </a:lstStyle>
                <a:p>
                  <a:r>
                    <a:rPr lang="en-US" altLang="zh-CN" sz="6000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03</a:t>
                  </a:r>
                  <a:endParaRPr lang="zh-CN" altLang="en-US" sz="60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矩形 6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7208548" y="1417581"/>
                  <a:ext cx="405102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r>
                    <a:rPr kumimoji="1" lang="zh-CN" altLang="en-US" sz="2400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有效性</a:t>
                  </a:r>
                  <a:endParaRPr kumimoji="1" lang="en-US" altLang="zh-CN" sz="24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5489851" y="4022841"/>
                <a:ext cx="5125138" cy="1141439"/>
                <a:chOff x="6134435" y="1135261"/>
                <a:chExt cx="5125138" cy="1141439"/>
              </a:xfrm>
            </p:grpSpPr>
            <p:sp>
              <p:nvSpPr>
                <p:cNvPr id="58" name="文本框 57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6134435" y="1135261"/>
                  <a:ext cx="1074113" cy="1141439"/>
                </a:xfrm>
                <a:prstGeom prst="rect">
                  <a:avLst/>
                </a:prstGeom>
                <a:noFill/>
              </p:spPr>
              <p:txBody>
                <a:bodyPr wrap="none" lIns="108000" tIns="108000" rIns="108000" bIns="108000" rtlCol="0" anchor="ctr" anchorCtr="0">
                  <a:spAutoFit/>
                </a:bodyPr>
                <a:lstStyle>
                  <a:defPPr>
                    <a:defRPr lang="zh-CN"/>
                  </a:defPPr>
                  <a:lvl1pPr algn="r">
                    <a:defRPr kumimoji="1" sz="4800" b="1">
                      <a:solidFill>
                        <a:schemeClr val="tx2"/>
                      </a:solidFill>
                    </a:defRPr>
                  </a:lvl1pPr>
                </a:lstStyle>
                <a:p>
                  <a:r>
                    <a:rPr lang="en-US" altLang="zh-CN" sz="6000" dirty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04</a:t>
                  </a:r>
                  <a:endParaRPr lang="zh-CN" altLang="en-US" sz="60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矩形 59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7208548" y="1417581"/>
                  <a:ext cx="405102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r>
                    <a:rPr kumimoji="1" lang="zh-CN" altLang="en-US" sz="2400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创新性</a:t>
                  </a:r>
                  <a:endParaRPr kumimoji="1" lang="en-US" altLang="zh-CN" sz="24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5489851" y="5086653"/>
                <a:ext cx="5125138" cy="1141439"/>
                <a:chOff x="6134435" y="1135261"/>
                <a:chExt cx="5125138" cy="1141439"/>
              </a:xfrm>
            </p:grpSpPr>
            <p:sp>
              <p:nvSpPr>
                <p:cNvPr id="55" name="文本框 54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6134435" y="1135261"/>
                  <a:ext cx="1074113" cy="1141439"/>
                </a:xfrm>
                <a:prstGeom prst="rect">
                  <a:avLst/>
                </a:prstGeom>
                <a:noFill/>
              </p:spPr>
              <p:txBody>
                <a:bodyPr wrap="none" lIns="108000" tIns="108000" rIns="108000" bIns="108000" rtlCol="0" anchor="ctr" anchorCtr="0">
                  <a:spAutoFit/>
                </a:bodyPr>
                <a:lstStyle>
                  <a:defPPr>
                    <a:defRPr lang="zh-CN"/>
                  </a:defPPr>
                  <a:lvl1pPr algn="r">
                    <a:defRPr kumimoji="1" sz="4800" b="1">
                      <a:gradFill>
                        <a:gsLst>
                          <a:gs pos="0">
                            <a:schemeClr val="accent2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2"/>
                          </a:gs>
                        </a:gsLst>
                        <a:lin ang="2700000" scaled="0"/>
                      </a:gradFill>
                    </a:defRPr>
                  </a:lvl1pPr>
                </a:lstStyle>
                <a:p>
                  <a:r>
                    <a:rPr lang="en-US" altLang="zh-CN" sz="6000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05</a:t>
                  </a:r>
                  <a:endParaRPr lang="zh-CN" altLang="en-US" sz="60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矩形 56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7208548" y="1417581"/>
                  <a:ext cx="405102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r>
                    <a:rPr kumimoji="1" lang="zh-CN" altLang="en-US" sz="2400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公平性</a:t>
                  </a:r>
                  <a:endParaRPr kumimoji="1" lang="en-US" altLang="zh-CN" sz="24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16440" y="127000"/>
            <a:ext cx="655955" cy="65595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89235" y="29210"/>
            <a:ext cx="1600200" cy="90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8663" y="247765"/>
            <a:ext cx="11087377" cy="865608"/>
            <a:chOff x="431523" y="128587"/>
            <a:chExt cx="11087377" cy="900113"/>
          </a:xfrm>
        </p:grpSpPr>
        <p:grpSp>
          <p:nvGrpSpPr>
            <p:cNvPr id="8" name="组合 7"/>
            <p:cNvGrpSpPr/>
            <p:nvPr/>
          </p:nvGrpSpPr>
          <p:grpSpPr>
            <a:xfrm>
              <a:off x="431523" y="280996"/>
              <a:ext cx="750032" cy="747704"/>
              <a:chOff x="431523" y="280996"/>
              <a:chExt cx="750032" cy="747704"/>
            </a:xfrm>
          </p:grpSpPr>
          <p:sp>
            <p:nvSpPr>
              <p:cNvPr id="10" name="任意多边形: 形状 9"/>
              <p:cNvSpPr>
                <a:spLocks noChangeAspect="1"/>
              </p:cNvSpPr>
              <p:nvPr/>
            </p:nvSpPr>
            <p:spPr>
              <a:xfrm>
                <a:off x="533555" y="380700"/>
                <a:ext cx="648000" cy="648000"/>
              </a:xfrm>
              <a:custGeom>
                <a:avLst/>
                <a:gdLst>
                  <a:gd name="connsiteX0" fmla="*/ 1676400 w 1676400"/>
                  <a:gd name="connsiteY0" fmla="*/ 1676400 h 1676400"/>
                  <a:gd name="connsiteX1" fmla="*/ 0 w 1676400"/>
                  <a:gd name="connsiteY1" fmla="*/ 1676400 h 1676400"/>
                  <a:gd name="connsiteX2" fmla="*/ 0 w 1676400"/>
                  <a:gd name="connsiteY2" fmla="*/ 0 h 1676400"/>
                  <a:gd name="connsiteX3" fmla="*/ 1676400 w 1676400"/>
                  <a:gd name="connsiteY3" fmla="*/ 0 h 1676400"/>
                  <a:gd name="connsiteX4" fmla="*/ 1676400 w 1676400"/>
                  <a:gd name="connsiteY4" fmla="*/ 438341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676400">
                    <a:moveTo>
                      <a:pt x="1676400" y="1676400"/>
                    </a:moveTo>
                    <a:lnTo>
                      <a:pt x="0" y="16764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4383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>
                <a:spLocks noChangeAspect="1"/>
              </p:cNvSpPr>
              <p:nvPr/>
            </p:nvSpPr>
            <p:spPr>
              <a:xfrm>
                <a:off x="431523" y="280996"/>
                <a:ext cx="216000" cy="216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60400" y="128587"/>
              <a:ext cx="10858500" cy="900112"/>
            </a:xfrm>
            <a:prstGeom prst="rect">
              <a:avLst/>
            </a:prstGeom>
          </p:spPr>
          <p:txBody>
            <a:bodyPr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基本信息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-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通用名称：当归六黄汤颗粒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49216" y="1513851"/>
            <a:ext cx="2796287" cy="18514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" name="矩形: 圆顶角 16"/>
          <p:cNvSpPr/>
          <p:nvPr/>
        </p:nvSpPr>
        <p:spPr>
          <a:xfrm>
            <a:off x="441390" y="1355821"/>
            <a:ext cx="1335821" cy="468000"/>
          </a:xfrm>
          <a:prstGeom prst="round2SameRect">
            <a:avLst>
              <a:gd name="adj1" fmla="val 0"/>
              <a:gd name="adj2" fmla="val 2267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+mj-ea"/>
                <a:ea typeface="+mj-ea"/>
              </a:rPr>
              <a:t>类别</a:t>
            </a:r>
          </a:p>
        </p:txBody>
      </p:sp>
      <p:sp>
        <p:nvSpPr>
          <p:cNvPr id="18" name="矩形 17"/>
          <p:cNvSpPr/>
          <p:nvPr/>
        </p:nvSpPr>
        <p:spPr>
          <a:xfrm>
            <a:off x="149216" y="3623505"/>
            <a:ext cx="2796287" cy="18514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defRPr/>
            </a:pPr>
            <a:r>
              <a:rPr lang="en-US" altLang="zh-CN" b="1" dirty="0">
                <a:solidFill>
                  <a:srgbClr val="FFFFFF"/>
                </a:solidFill>
                <a:latin typeface="+mn-ea"/>
              </a:rPr>
              <a:t>【</a:t>
            </a:r>
            <a:r>
              <a:rPr lang="zh-CN" altLang="en-US" b="1" dirty="0">
                <a:solidFill>
                  <a:srgbClr val="FFFFFF"/>
                </a:solidFill>
                <a:latin typeface="+mn-ea"/>
              </a:rPr>
              <a:t>性状</a:t>
            </a:r>
            <a:r>
              <a:rPr lang="en-US" altLang="zh-CN" b="1" dirty="0">
                <a:solidFill>
                  <a:srgbClr val="FFFFFF"/>
                </a:solidFill>
                <a:latin typeface="+mn-ea"/>
              </a:rPr>
              <a:t>】</a:t>
            </a:r>
          </a:p>
          <a:p>
            <a:pPr lvl="0"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+mn-ea"/>
              </a:rPr>
              <a:t>本品为浅黄色至棕黄色的颗粒</a:t>
            </a:r>
            <a:r>
              <a:rPr lang="en-US" altLang="zh-CN" b="1" dirty="0">
                <a:solidFill>
                  <a:srgbClr val="FFFFFF"/>
                </a:solidFill>
                <a:latin typeface="+mn-ea"/>
              </a:rPr>
              <a:t>;</a:t>
            </a:r>
            <a:r>
              <a:rPr lang="zh-CN" altLang="en-US" b="1" dirty="0">
                <a:solidFill>
                  <a:srgbClr val="FFFFFF"/>
                </a:solidFill>
                <a:latin typeface="+mn-ea"/>
              </a:rPr>
              <a:t>气微，味苦、微甜。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5390" y="1766158"/>
            <a:ext cx="2575420" cy="431944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</a:rPr>
              <a:t>申报目录类别</a:t>
            </a:r>
            <a:endParaRPr lang="en-US" altLang="zh-CN" sz="16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4039" y="2203987"/>
            <a:ext cx="2663014" cy="3820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基本医保目录</a:t>
            </a:r>
          </a:p>
        </p:txBody>
      </p:sp>
      <p:sp>
        <p:nvSpPr>
          <p:cNvPr id="23" name="矩形: 圆顶角 22"/>
          <p:cNvSpPr/>
          <p:nvPr/>
        </p:nvSpPr>
        <p:spPr>
          <a:xfrm>
            <a:off x="441390" y="3465475"/>
            <a:ext cx="1335821" cy="468000"/>
          </a:xfrm>
          <a:prstGeom prst="round2SameRect">
            <a:avLst>
              <a:gd name="adj1" fmla="val 0"/>
              <a:gd name="adj2" fmla="val 2267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+mj-ea"/>
                <a:ea typeface="+mj-ea"/>
              </a:rPr>
              <a:t>用药信息</a:t>
            </a:r>
            <a:r>
              <a:rPr lang="en-US" altLang="zh-CN" sz="1600" b="1" dirty="0">
                <a:solidFill>
                  <a:srgbClr val="FFFFFF"/>
                </a:solidFill>
                <a:latin typeface="+mj-ea"/>
                <a:ea typeface="+mj-ea"/>
              </a:rPr>
              <a:t>2</a:t>
            </a:r>
            <a:endParaRPr lang="zh-CN" altLang="en-US" sz="16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65375" y="1513851"/>
            <a:ext cx="2796287" cy="18514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1" name="矩形: 圆顶角 30"/>
          <p:cNvSpPr/>
          <p:nvPr/>
        </p:nvSpPr>
        <p:spPr>
          <a:xfrm>
            <a:off x="3457549" y="1355821"/>
            <a:ext cx="1335821" cy="468000"/>
          </a:xfrm>
          <a:prstGeom prst="round2SameRect">
            <a:avLst>
              <a:gd name="adj1" fmla="val 0"/>
              <a:gd name="adj2" fmla="val 2267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+mj-ea"/>
                <a:ea typeface="+mj-ea"/>
              </a:rPr>
              <a:t>组成成份</a:t>
            </a:r>
          </a:p>
        </p:txBody>
      </p:sp>
      <p:sp>
        <p:nvSpPr>
          <p:cNvPr id="32" name="矩形 31"/>
          <p:cNvSpPr/>
          <p:nvPr/>
        </p:nvSpPr>
        <p:spPr>
          <a:xfrm>
            <a:off x="3165375" y="3623505"/>
            <a:ext cx="2796287" cy="18514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250020" y="4105501"/>
            <a:ext cx="2656668" cy="432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</a:rPr>
              <a:t>中国大陆首次上市时间</a:t>
            </a:r>
            <a:r>
              <a:rPr lang="en-US" altLang="zh-CN" sz="1600" b="1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zh-CN" altLang="en-US" sz="1600" b="1" dirty="0" smtClean="0">
                <a:solidFill>
                  <a:srgbClr val="000000"/>
                </a:solidFill>
                <a:latin typeface="+mn-ea"/>
              </a:rPr>
              <a:t>全球</a:t>
            </a:r>
            <a:r>
              <a:rPr lang="zh-CN" altLang="en-US" sz="1600" b="1" dirty="0">
                <a:solidFill>
                  <a:srgbClr val="000000"/>
                </a:solidFill>
                <a:latin typeface="+mn-ea"/>
              </a:rPr>
              <a:t>首个上市国家及上市时间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315099" y="4622832"/>
            <a:ext cx="2663014" cy="5479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中国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/2026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年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月</a:t>
            </a:r>
          </a:p>
        </p:txBody>
      </p:sp>
      <p:sp>
        <p:nvSpPr>
          <p:cNvPr id="37" name="矩形: 圆顶角 36"/>
          <p:cNvSpPr/>
          <p:nvPr/>
        </p:nvSpPr>
        <p:spPr>
          <a:xfrm>
            <a:off x="3457549" y="3465475"/>
            <a:ext cx="1335821" cy="468000"/>
          </a:xfrm>
          <a:prstGeom prst="round2SameRect">
            <a:avLst>
              <a:gd name="adj1" fmla="val 0"/>
              <a:gd name="adj2" fmla="val 2267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上市</a:t>
            </a:r>
          </a:p>
        </p:txBody>
      </p:sp>
      <p:sp>
        <p:nvSpPr>
          <p:cNvPr id="38" name="矩形 37"/>
          <p:cNvSpPr/>
          <p:nvPr/>
        </p:nvSpPr>
        <p:spPr>
          <a:xfrm>
            <a:off x="6188365" y="1527499"/>
            <a:ext cx="2796287" cy="18514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3" name="矩形: 圆顶角 42"/>
          <p:cNvSpPr/>
          <p:nvPr/>
        </p:nvSpPr>
        <p:spPr>
          <a:xfrm>
            <a:off x="6480539" y="1369469"/>
            <a:ext cx="1335821" cy="468000"/>
          </a:xfrm>
          <a:prstGeom prst="round2SameRect">
            <a:avLst>
              <a:gd name="adj1" fmla="val 0"/>
              <a:gd name="adj2" fmla="val 2267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适应症</a:t>
            </a:r>
          </a:p>
        </p:txBody>
      </p:sp>
      <p:sp>
        <p:nvSpPr>
          <p:cNvPr id="44" name="矩形 43"/>
          <p:cNvSpPr/>
          <p:nvPr/>
        </p:nvSpPr>
        <p:spPr>
          <a:xfrm>
            <a:off x="6188365" y="3637153"/>
            <a:ext cx="2796287" cy="18514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336790" y="4090949"/>
            <a:ext cx="2576579" cy="432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目前大陆地区同通用名药品的上市情况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384559" y="4666775"/>
            <a:ext cx="2663014" cy="61413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独家</a:t>
            </a:r>
          </a:p>
        </p:txBody>
      </p:sp>
      <p:sp>
        <p:nvSpPr>
          <p:cNvPr id="49" name="矩形: 圆顶角 48"/>
          <p:cNvSpPr/>
          <p:nvPr/>
        </p:nvSpPr>
        <p:spPr>
          <a:xfrm>
            <a:off x="6480539" y="3479123"/>
            <a:ext cx="1335821" cy="468000"/>
          </a:xfrm>
          <a:prstGeom prst="round2SameRect">
            <a:avLst>
              <a:gd name="adj1" fmla="val 0"/>
              <a:gd name="adj2" fmla="val 2267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同品种情况</a:t>
            </a:r>
          </a:p>
        </p:txBody>
      </p:sp>
      <p:sp>
        <p:nvSpPr>
          <p:cNvPr id="50" name="矩形 49"/>
          <p:cNvSpPr/>
          <p:nvPr/>
        </p:nvSpPr>
        <p:spPr>
          <a:xfrm>
            <a:off x="9227391" y="1527499"/>
            <a:ext cx="2796287" cy="18514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422135" y="2397464"/>
            <a:ext cx="2576579" cy="43200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用法用量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393565" y="2752405"/>
            <a:ext cx="2663014" cy="5388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饭前开水冲服。一次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袋，一日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次。</a:t>
            </a:r>
          </a:p>
        </p:txBody>
      </p:sp>
      <p:sp>
        <p:nvSpPr>
          <p:cNvPr id="55" name="矩形: 圆顶角 54"/>
          <p:cNvSpPr/>
          <p:nvPr/>
        </p:nvSpPr>
        <p:spPr>
          <a:xfrm>
            <a:off x="9519565" y="1369469"/>
            <a:ext cx="1335821" cy="468000"/>
          </a:xfrm>
          <a:prstGeom prst="round2SameRect">
            <a:avLst>
              <a:gd name="adj1" fmla="val 0"/>
              <a:gd name="adj2" fmla="val 2267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用药信息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227391" y="3637153"/>
            <a:ext cx="2796287" cy="18514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425391" y="3889501"/>
            <a:ext cx="2576579" cy="43200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是否为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OTC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药品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523879" y="4521558"/>
            <a:ext cx="2663014" cy="5068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否</a:t>
            </a:r>
          </a:p>
        </p:txBody>
      </p:sp>
      <p:sp>
        <p:nvSpPr>
          <p:cNvPr id="61" name="矩形: 圆顶角 60"/>
          <p:cNvSpPr/>
          <p:nvPr/>
        </p:nvSpPr>
        <p:spPr>
          <a:xfrm>
            <a:off x="9519565" y="3479123"/>
            <a:ext cx="1335821" cy="468000"/>
          </a:xfrm>
          <a:prstGeom prst="round2SameRect">
            <a:avLst>
              <a:gd name="adj1" fmla="val 0"/>
              <a:gd name="adj2" fmla="val 2267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latin typeface="+mj-ea"/>
                <a:ea typeface="+mj-ea"/>
              </a:rPr>
              <a:t>其它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440" y="99704"/>
            <a:ext cx="655955" cy="65595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235" y="1914"/>
            <a:ext cx="1600200" cy="900430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311227" y="2487192"/>
            <a:ext cx="2575420" cy="431944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药品注册分类</a:t>
            </a:r>
            <a:endParaRPr lang="en-US" altLang="zh-CN" sz="16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43135" y="2909122"/>
            <a:ext cx="2663014" cy="3820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中药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3.1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类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447099" y="1781692"/>
            <a:ext cx="2576579" cy="43200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注册规格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414816" y="2189920"/>
            <a:ext cx="2663014" cy="41779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每袋相当于饮片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20.65g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26398" y="1939950"/>
            <a:ext cx="2832671" cy="100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滋阴泻火，固表止汗。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用于盗汗阴虚火旺证。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症见发热盗汗，面赤心烦，口干唇燥，大便干结，小便黄赤，舌红苔黄，脉数。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330109" y="1898093"/>
            <a:ext cx="2576579" cy="100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当归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7.74g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、地黄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7.74g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、熟地黄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7.74g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、黄柏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7.74g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、黄芩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7.74g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、黄连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7.74g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、黄芪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15.49g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8835" y="3822786"/>
            <a:ext cx="2656668" cy="432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</a:rPr>
              <a:t>性状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9976" y="4198112"/>
            <a:ext cx="2663014" cy="50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本品为浅黄色至棕黄色的颗粒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;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气微，味苦、微甜。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7075" y="4678548"/>
            <a:ext cx="2656668" cy="432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</a:rPr>
              <a:t>有效期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9622" y="5086851"/>
            <a:ext cx="2663014" cy="38811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24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个月。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49217" y="5745707"/>
            <a:ext cx="11840218" cy="5049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处方</a:t>
            </a:r>
            <a:r>
              <a:rPr lang="zh-CN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来源于金</a:t>
            </a:r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·</a:t>
            </a:r>
            <a:r>
              <a:rPr lang="zh-CN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李东垣</a:t>
            </a:r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《</a:t>
            </a:r>
            <a:r>
              <a:rPr lang="zh-CN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兰室秘藏</a:t>
            </a:r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》</a:t>
            </a:r>
            <a:r>
              <a:rPr lang="zh-CN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，</a:t>
            </a:r>
            <a:r>
              <a:rPr lang="zh-CN" alt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“治盗汗之圣药也</a:t>
            </a:r>
            <a:r>
              <a:rPr lang="en-US" altLang="zh-CN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”</a:t>
            </a:r>
            <a:r>
              <a:rPr lang="zh-CN" alt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，已列入</a:t>
            </a:r>
            <a:r>
              <a:rPr lang="en-US" altLang="zh-CN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《</a:t>
            </a:r>
            <a:r>
              <a:rPr lang="zh-CN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古代经典名方目录</a:t>
            </a:r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(</a:t>
            </a:r>
            <a:r>
              <a:rPr lang="zh-CN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第一批）</a:t>
            </a:r>
            <a:r>
              <a:rPr lang="en-US" altLang="zh-C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》</a:t>
            </a:r>
            <a:r>
              <a:rPr lang="zh-CN" alt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。</a:t>
            </a:r>
            <a:endParaRPr lang="zh-CN" alt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8663" y="247765"/>
            <a:ext cx="11087377" cy="865608"/>
            <a:chOff x="431523" y="128587"/>
            <a:chExt cx="11087377" cy="90011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431523" y="280996"/>
              <a:ext cx="750032" cy="747704"/>
              <a:chOff x="431523" y="280996"/>
              <a:chExt cx="750032" cy="747704"/>
            </a:xfrm>
          </p:grpSpPr>
          <p:sp>
            <p:nvSpPr>
              <p:cNvPr id="10" name="任意多边形: 形状 9"/>
              <p:cNvSpPr>
                <a:spLocks noChangeAspect="1"/>
              </p:cNvSpPr>
              <p:nvPr/>
            </p:nvSpPr>
            <p:spPr>
              <a:xfrm>
                <a:off x="533555" y="380700"/>
                <a:ext cx="648000" cy="648000"/>
              </a:xfrm>
              <a:custGeom>
                <a:avLst/>
                <a:gdLst>
                  <a:gd name="connsiteX0" fmla="*/ 1676400 w 1676400"/>
                  <a:gd name="connsiteY0" fmla="*/ 1676400 h 1676400"/>
                  <a:gd name="connsiteX1" fmla="*/ 0 w 1676400"/>
                  <a:gd name="connsiteY1" fmla="*/ 1676400 h 1676400"/>
                  <a:gd name="connsiteX2" fmla="*/ 0 w 1676400"/>
                  <a:gd name="connsiteY2" fmla="*/ 0 h 1676400"/>
                  <a:gd name="connsiteX3" fmla="*/ 1676400 w 1676400"/>
                  <a:gd name="connsiteY3" fmla="*/ 0 h 1676400"/>
                  <a:gd name="connsiteX4" fmla="*/ 1676400 w 1676400"/>
                  <a:gd name="connsiteY4" fmla="*/ 438341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676400">
                    <a:moveTo>
                      <a:pt x="1676400" y="1676400"/>
                    </a:moveTo>
                    <a:lnTo>
                      <a:pt x="0" y="16764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4383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>
                <a:spLocks noChangeAspect="1"/>
              </p:cNvSpPr>
              <p:nvPr userDrawn="1"/>
            </p:nvSpPr>
            <p:spPr>
              <a:xfrm>
                <a:off x="431523" y="280996"/>
                <a:ext cx="216000" cy="216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60400" y="128587"/>
              <a:ext cx="10858500" cy="900112"/>
            </a:xfrm>
            <a:prstGeom prst="rect">
              <a:avLst/>
            </a:prstGeom>
          </p:spPr>
          <p:txBody>
            <a:bodyPr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基</a:t>
              </a:r>
              <a:r>
                <a:rPr lang="zh-CN" altLang="en-US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本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信息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-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参照药品建议、相比的优势和不足</a:t>
              </a: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16440" y="99704"/>
            <a:ext cx="655955" cy="65595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89235" y="1914"/>
            <a:ext cx="1600200" cy="900430"/>
          </a:xfrm>
          <a:prstGeom prst="rect">
            <a:avLst/>
          </a:prstGeom>
        </p:spPr>
      </p:pic>
      <p:grpSp>
        <p:nvGrpSpPr>
          <p:cNvPr id="3" name="组合 2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22513" y="1413609"/>
            <a:ext cx="11146973" cy="4959891"/>
            <a:chOff x="522514" y="1645625"/>
            <a:chExt cx="11146973" cy="4645993"/>
          </a:xfrm>
        </p:grpSpPr>
        <p:grpSp>
          <p:nvGrpSpPr>
            <p:cNvPr id="26" name="组合 25"/>
            <p:cNvGrpSpPr/>
            <p:nvPr/>
          </p:nvGrpSpPr>
          <p:grpSpPr>
            <a:xfrm>
              <a:off x="522514" y="1645625"/>
              <a:ext cx="3505200" cy="4645993"/>
              <a:chOff x="522514" y="1645625"/>
              <a:chExt cx="3505200" cy="4645993"/>
            </a:xfrm>
          </p:grpSpPr>
          <p:sp>
            <p:nvSpPr>
              <p:cNvPr id="75" name="1"/>
              <p:cNvSpPr/>
              <p:nvPr>
                <p:custDataLst>
                  <p:tags r:id="rId10"/>
                </p:custDataLst>
              </p:nvPr>
            </p:nvSpPr>
            <p:spPr>
              <a:xfrm>
                <a:off x="522514" y="1645625"/>
                <a:ext cx="3505200" cy="4645993"/>
              </a:xfrm>
              <a:prstGeom prst="roundRect">
                <a:avLst>
                  <a:gd name="adj" fmla="val 58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1"/>
              <p:cNvSpPr/>
              <p:nvPr>
                <p:custDataLst>
                  <p:tags r:id="rId11"/>
                </p:custDataLst>
              </p:nvPr>
            </p:nvSpPr>
            <p:spPr>
              <a:xfrm>
                <a:off x="522514" y="1645626"/>
                <a:ext cx="3505200" cy="854664"/>
              </a:xfrm>
              <a:custGeom>
                <a:avLst/>
                <a:gdLst>
                  <a:gd name="connsiteX0" fmla="*/ 180792 w 3505200"/>
                  <a:gd name="connsiteY0" fmla="*/ 0 h 854664"/>
                  <a:gd name="connsiteX1" fmla="*/ 3324408 w 3505200"/>
                  <a:gd name="connsiteY1" fmla="*/ 0 h 854664"/>
                  <a:gd name="connsiteX2" fmla="*/ 3505200 w 3505200"/>
                  <a:gd name="connsiteY2" fmla="*/ 180792 h 854664"/>
                  <a:gd name="connsiteX3" fmla="*/ 3505200 w 3505200"/>
                  <a:gd name="connsiteY3" fmla="*/ 762000 h 854664"/>
                  <a:gd name="connsiteX4" fmla="*/ 1932781 w 3505200"/>
                  <a:gd name="connsiteY4" fmla="*/ 762000 h 854664"/>
                  <a:gd name="connsiteX5" fmla="*/ 1752600 w 3505200"/>
                  <a:gd name="connsiteY5" fmla="*/ 854664 h 854664"/>
                  <a:gd name="connsiteX6" fmla="*/ 1572419 w 3505200"/>
                  <a:gd name="connsiteY6" fmla="*/ 762000 h 854664"/>
                  <a:gd name="connsiteX7" fmla="*/ 0 w 3505200"/>
                  <a:gd name="connsiteY7" fmla="*/ 762000 h 854664"/>
                  <a:gd name="connsiteX8" fmla="*/ 0 w 3505200"/>
                  <a:gd name="connsiteY8" fmla="*/ 180792 h 854664"/>
                  <a:gd name="connsiteX9" fmla="*/ 180792 w 3505200"/>
                  <a:gd name="connsiteY9" fmla="*/ 0 h 85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5200" h="854664">
                    <a:moveTo>
                      <a:pt x="180792" y="0"/>
                    </a:moveTo>
                    <a:lnTo>
                      <a:pt x="3324408" y="0"/>
                    </a:lnTo>
                    <a:cubicBezTo>
                      <a:pt x="3424257" y="0"/>
                      <a:pt x="3505200" y="80943"/>
                      <a:pt x="3505200" y="180792"/>
                    </a:cubicBezTo>
                    <a:lnTo>
                      <a:pt x="3505200" y="762000"/>
                    </a:lnTo>
                    <a:lnTo>
                      <a:pt x="1932781" y="762000"/>
                    </a:lnTo>
                    <a:lnTo>
                      <a:pt x="1752600" y="854664"/>
                    </a:lnTo>
                    <a:lnTo>
                      <a:pt x="1572419" y="762000"/>
                    </a:lnTo>
                    <a:lnTo>
                      <a:pt x="0" y="762000"/>
                    </a:lnTo>
                    <a:lnTo>
                      <a:pt x="0" y="180792"/>
                    </a:lnTo>
                    <a:cubicBezTo>
                      <a:pt x="0" y="80943"/>
                      <a:pt x="80943" y="0"/>
                      <a:pt x="18079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Body-1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1336" y="2527266"/>
                <a:ext cx="3127556" cy="25301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3765">
                  <a:lnSpc>
                    <a:spcPct val="130000"/>
                  </a:lnSpc>
                  <a:buSzPct val="100000"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参照药品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：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养阴生血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合剂</a:t>
                </a:r>
                <a:r>
                  <a:rPr lang="zh-CN" altLang="en-US" sz="1400" dirty="0" smtClean="0">
                    <a:solidFill>
                      <a:schemeClr val="tx1"/>
                    </a:solidFill>
                    <a:latin typeface="+mn-ea"/>
                  </a:rPr>
                  <a:t>（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+mn-ea"/>
                  </a:rPr>
                  <a:t>组成：地黄、黄芪、当归、玄参、麦冬、石斛、川芎</a:t>
                </a:r>
                <a:r>
                  <a:rPr lang="zh-CN" altLang="en-US" sz="1400" dirty="0" smtClean="0">
                    <a:solidFill>
                      <a:schemeClr val="tx1"/>
                    </a:solidFill>
                    <a:latin typeface="+mn-ea"/>
                  </a:rPr>
                  <a:t>）</a:t>
                </a:r>
                <a:endParaRPr lang="en-US" altLang="zh-CN" sz="14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lvl="0" indent="-342900" defTabSz="913765">
                  <a:lnSpc>
                    <a:spcPct val="130000"/>
                  </a:lnSpc>
                  <a:buSzPct val="100000"/>
                  <a:buFont typeface="+mj-lt"/>
                  <a:buAutoNum type="arabicPeriod"/>
                  <a:defRPr/>
                </a:pPr>
                <a:r>
                  <a:rPr lang="zh-CN" altLang="en-US" sz="1600" b="1" dirty="0" smtClean="0">
                    <a:solidFill>
                      <a:srgbClr val="FF0000"/>
                    </a:solidFill>
                    <a:latin typeface="+mn-ea"/>
                  </a:rPr>
                  <a:t>分类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+mn-ea"/>
                  </a:rPr>
                  <a:t>相同</a:t>
                </a:r>
                <a:r>
                  <a:rPr lang="zh-CN" altLang="en-US" sz="1600" b="1" dirty="0">
                    <a:solidFill>
                      <a:schemeClr val="tx1"/>
                    </a:solidFill>
                    <a:latin typeface="+mn-ea"/>
                  </a:rPr>
                  <a:t>：</a:t>
                </a:r>
                <a:r>
                  <a: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养阴生血合剂属于</a:t>
                </a: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ZA09B</a:t>
                </a:r>
                <a:r>
                  <a: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养血剂分类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+mn-ea"/>
                  </a:rPr>
                  <a:t>，医保乙</a:t>
                </a:r>
                <a:r>
                  <a:rPr lang="zh-CN" altLang="en-US" sz="1400" dirty="0" smtClean="0">
                    <a:solidFill>
                      <a:schemeClr val="tx1"/>
                    </a:solidFill>
                    <a:latin typeface="+mn-ea"/>
                  </a:rPr>
                  <a:t>类</a:t>
                </a:r>
                <a:r>
                  <a:rPr kumimoji="0" lang="zh-CN" altLang="en-US" sz="1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。</a:t>
                </a:r>
              </a:p>
              <a:p>
                <a:pPr marL="342900" marR="0" lvl="0" indent="-342900" defTabSz="913765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+mj-lt"/>
                  <a:buAutoNum type="arabicPeriod"/>
                  <a:defRPr/>
                </a:pPr>
                <a:r>
                  <a:rPr kumimoji="0" lang="zh-CN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处方相近</a:t>
                </a:r>
                <a:r>
                  <a:rPr kumimoji="0" lang="zh-CN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：</a:t>
                </a:r>
                <a:r>
                  <a:rPr kumimoji="0" lang="zh-CN" altLang="en-US" sz="1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两方都以地黄＋黄芪＋当归为骨架，功能相似，均为养血生阴治则。</a:t>
                </a:r>
                <a:endPara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78" name="Title-1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11336" y="1819497"/>
                <a:ext cx="3127556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参照药品建议及选择理由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343400" y="1645625"/>
              <a:ext cx="3505200" cy="4645993"/>
              <a:chOff x="4343400" y="1645625"/>
              <a:chExt cx="3505200" cy="4645993"/>
            </a:xfrm>
          </p:grpSpPr>
          <p:sp>
            <p:nvSpPr>
              <p:cNvPr id="70" name="2"/>
              <p:cNvSpPr/>
              <p:nvPr>
                <p:custDataLst>
                  <p:tags r:id="rId6"/>
                </p:custDataLst>
              </p:nvPr>
            </p:nvSpPr>
            <p:spPr>
              <a:xfrm>
                <a:off x="4343400" y="1645625"/>
                <a:ext cx="3505200" cy="4645993"/>
              </a:xfrm>
              <a:prstGeom prst="roundRect">
                <a:avLst>
                  <a:gd name="adj" fmla="val 58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2"/>
              <p:cNvSpPr/>
              <p:nvPr>
                <p:custDataLst>
                  <p:tags r:id="rId7"/>
                </p:custDataLst>
              </p:nvPr>
            </p:nvSpPr>
            <p:spPr>
              <a:xfrm>
                <a:off x="4343400" y="1645626"/>
                <a:ext cx="3505200" cy="854664"/>
              </a:xfrm>
              <a:custGeom>
                <a:avLst/>
                <a:gdLst>
                  <a:gd name="connsiteX0" fmla="*/ 180792 w 3505200"/>
                  <a:gd name="connsiteY0" fmla="*/ 0 h 854664"/>
                  <a:gd name="connsiteX1" fmla="*/ 3324408 w 3505200"/>
                  <a:gd name="connsiteY1" fmla="*/ 0 h 854664"/>
                  <a:gd name="connsiteX2" fmla="*/ 3505200 w 3505200"/>
                  <a:gd name="connsiteY2" fmla="*/ 180792 h 854664"/>
                  <a:gd name="connsiteX3" fmla="*/ 3505200 w 3505200"/>
                  <a:gd name="connsiteY3" fmla="*/ 762000 h 854664"/>
                  <a:gd name="connsiteX4" fmla="*/ 1932781 w 3505200"/>
                  <a:gd name="connsiteY4" fmla="*/ 762000 h 854664"/>
                  <a:gd name="connsiteX5" fmla="*/ 1752600 w 3505200"/>
                  <a:gd name="connsiteY5" fmla="*/ 854664 h 854664"/>
                  <a:gd name="connsiteX6" fmla="*/ 1572419 w 3505200"/>
                  <a:gd name="connsiteY6" fmla="*/ 762000 h 854664"/>
                  <a:gd name="connsiteX7" fmla="*/ 0 w 3505200"/>
                  <a:gd name="connsiteY7" fmla="*/ 762000 h 854664"/>
                  <a:gd name="connsiteX8" fmla="*/ 0 w 3505200"/>
                  <a:gd name="connsiteY8" fmla="*/ 180792 h 854664"/>
                  <a:gd name="connsiteX9" fmla="*/ 180792 w 3505200"/>
                  <a:gd name="connsiteY9" fmla="*/ 0 h 85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5200" h="854664">
                    <a:moveTo>
                      <a:pt x="180792" y="0"/>
                    </a:moveTo>
                    <a:lnTo>
                      <a:pt x="3324408" y="0"/>
                    </a:lnTo>
                    <a:cubicBezTo>
                      <a:pt x="3424257" y="0"/>
                      <a:pt x="3505200" y="80943"/>
                      <a:pt x="3505200" y="180792"/>
                    </a:cubicBezTo>
                    <a:lnTo>
                      <a:pt x="3505200" y="762000"/>
                    </a:lnTo>
                    <a:lnTo>
                      <a:pt x="1932781" y="762000"/>
                    </a:lnTo>
                    <a:lnTo>
                      <a:pt x="1752600" y="854664"/>
                    </a:lnTo>
                    <a:lnTo>
                      <a:pt x="1572419" y="762000"/>
                    </a:lnTo>
                    <a:lnTo>
                      <a:pt x="0" y="762000"/>
                    </a:lnTo>
                    <a:lnTo>
                      <a:pt x="0" y="180792"/>
                    </a:lnTo>
                    <a:cubicBezTo>
                      <a:pt x="0" y="80943"/>
                      <a:pt x="80943" y="0"/>
                      <a:pt x="18079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Body-2"/>
              <p:cNvSpPr/>
              <p:nvPr>
                <p:custDataLst>
                  <p:tags r:id="rId8"/>
                </p:custDataLst>
              </p:nvPr>
            </p:nvSpPr>
            <p:spPr>
              <a:xfrm>
                <a:off x="4531995" y="2527005"/>
                <a:ext cx="3127375" cy="3562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defTabSz="913765">
                  <a:lnSpc>
                    <a:spcPct val="130000"/>
                  </a:lnSpc>
                  <a:buSzPct val="100000"/>
                  <a:buFont typeface="+mj-lt"/>
                  <a:buAutoNum type="arabicPeriod"/>
                  <a:defRPr/>
                </a:pPr>
                <a:r>
                  <a:rPr lang="zh-CN" altLang="en-US" sz="1600" b="1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  <a:sym typeface="+mn-ea"/>
                  </a:rPr>
                  <a:t>治</a:t>
                </a:r>
                <a:r>
                  <a:rPr lang="zh-CN" altLang="en-US" sz="1600" b="1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  <a:sym typeface="+mn-ea"/>
                  </a:rPr>
                  <a:t>盗汗之圣药：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当归六黄汤颗粒出自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《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兰室秘藏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》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，临床应用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800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年，为历代公认的</a:t>
                </a:r>
                <a:r>
                  <a: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“治盗汗之圣药”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，</a:t>
                </a:r>
                <a:r>
                  <a: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滋阴＋泻火＋固表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三方联动</a:t>
                </a:r>
                <a:r>
                  <a:rPr kumimoji="0" lang="zh-CN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。</a:t>
                </a:r>
                <a:endPara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</a:endParaRPr>
              </a:p>
              <a:p>
                <a:pPr marL="342900" lvl="0" indent="-342900" defTabSz="913765">
                  <a:lnSpc>
                    <a:spcPct val="130000"/>
                  </a:lnSpc>
                  <a:buSzPct val="100000"/>
                  <a:buFont typeface="+mj-lt"/>
                  <a:buAutoNum type="arabicPeriod"/>
                  <a:defRPr/>
                </a:pPr>
                <a:r>
                  <a:rPr kumimoji="0" lang="zh-CN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填补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临床空白：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填补西医缺乏特异性药物、中成药无盗汗专属医保品种的</a:t>
                </a:r>
                <a:r>
                  <a:rPr kumimoji="0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临床空白</a:t>
                </a:r>
                <a:r>
                  <a:rPr kumimoji="0" lang="zh-CN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。</a:t>
                </a:r>
                <a:endPara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</a:endParaRPr>
              </a:p>
              <a:p>
                <a:pPr marL="342900" lvl="0" indent="-342900" defTabSz="913765">
                  <a:lnSpc>
                    <a:spcPct val="130000"/>
                  </a:lnSpc>
                  <a:buSzPct val="100000"/>
                  <a:buFont typeface="+mj-lt"/>
                  <a:buAutoNum type="arabicPeriod"/>
                  <a:defRPr/>
                </a:pPr>
                <a:r>
                  <a:rPr kumimoji="0" lang="zh-CN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剂型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适宜：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颗粒剂型携带方便、剂量标准化</a:t>
                </a:r>
                <a:r>
                  <a:rPr kumimoji="0" lang="zh-CN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。</a:t>
                </a:r>
                <a:endPara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73" name="Title-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532222" y="1850004"/>
                <a:ext cx="3127556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与参照药品相比的优势</a:t>
                </a: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8164287" y="1645625"/>
              <a:ext cx="3505200" cy="4645993"/>
              <a:chOff x="8164287" y="1645625"/>
              <a:chExt cx="3505200" cy="4645993"/>
            </a:xfrm>
          </p:grpSpPr>
          <p:sp>
            <p:nvSpPr>
              <p:cNvPr id="65" name="3"/>
              <p:cNvSpPr/>
              <p:nvPr>
                <p:custDataLst>
                  <p:tags r:id="rId2"/>
                </p:custDataLst>
              </p:nvPr>
            </p:nvSpPr>
            <p:spPr>
              <a:xfrm>
                <a:off x="8164287" y="1645625"/>
                <a:ext cx="3505200" cy="4645993"/>
              </a:xfrm>
              <a:prstGeom prst="roundRect">
                <a:avLst>
                  <a:gd name="adj" fmla="val 58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3"/>
              <p:cNvSpPr/>
              <p:nvPr>
                <p:custDataLst>
                  <p:tags r:id="rId3"/>
                </p:custDataLst>
              </p:nvPr>
            </p:nvSpPr>
            <p:spPr>
              <a:xfrm>
                <a:off x="8164287" y="1645626"/>
                <a:ext cx="3505200" cy="854664"/>
              </a:xfrm>
              <a:custGeom>
                <a:avLst/>
                <a:gdLst>
                  <a:gd name="connsiteX0" fmla="*/ 180792 w 3505200"/>
                  <a:gd name="connsiteY0" fmla="*/ 0 h 854664"/>
                  <a:gd name="connsiteX1" fmla="*/ 3324408 w 3505200"/>
                  <a:gd name="connsiteY1" fmla="*/ 0 h 854664"/>
                  <a:gd name="connsiteX2" fmla="*/ 3505200 w 3505200"/>
                  <a:gd name="connsiteY2" fmla="*/ 180792 h 854664"/>
                  <a:gd name="connsiteX3" fmla="*/ 3505200 w 3505200"/>
                  <a:gd name="connsiteY3" fmla="*/ 762000 h 854664"/>
                  <a:gd name="connsiteX4" fmla="*/ 1932781 w 3505200"/>
                  <a:gd name="connsiteY4" fmla="*/ 762000 h 854664"/>
                  <a:gd name="connsiteX5" fmla="*/ 1752600 w 3505200"/>
                  <a:gd name="connsiteY5" fmla="*/ 854664 h 854664"/>
                  <a:gd name="connsiteX6" fmla="*/ 1572419 w 3505200"/>
                  <a:gd name="connsiteY6" fmla="*/ 762000 h 854664"/>
                  <a:gd name="connsiteX7" fmla="*/ 0 w 3505200"/>
                  <a:gd name="connsiteY7" fmla="*/ 762000 h 854664"/>
                  <a:gd name="connsiteX8" fmla="*/ 0 w 3505200"/>
                  <a:gd name="connsiteY8" fmla="*/ 180792 h 854664"/>
                  <a:gd name="connsiteX9" fmla="*/ 180792 w 3505200"/>
                  <a:gd name="connsiteY9" fmla="*/ 0 h 85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5200" h="854664">
                    <a:moveTo>
                      <a:pt x="180792" y="0"/>
                    </a:moveTo>
                    <a:lnTo>
                      <a:pt x="3324408" y="0"/>
                    </a:lnTo>
                    <a:cubicBezTo>
                      <a:pt x="3424257" y="0"/>
                      <a:pt x="3505200" y="80943"/>
                      <a:pt x="3505200" y="180792"/>
                    </a:cubicBezTo>
                    <a:lnTo>
                      <a:pt x="3505200" y="762000"/>
                    </a:lnTo>
                    <a:lnTo>
                      <a:pt x="1932781" y="762000"/>
                    </a:lnTo>
                    <a:lnTo>
                      <a:pt x="1752600" y="854664"/>
                    </a:lnTo>
                    <a:lnTo>
                      <a:pt x="1572419" y="762000"/>
                    </a:lnTo>
                    <a:lnTo>
                      <a:pt x="0" y="762000"/>
                    </a:lnTo>
                    <a:lnTo>
                      <a:pt x="0" y="180792"/>
                    </a:lnTo>
                    <a:cubicBezTo>
                      <a:pt x="0" y="80943"/>
                      <a:pt x="80943" y="0"/>
                      <a:pt x="18079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Body-3"/>
              <p:cNvSpPr/>
              <p:nvPr>
                <p:custDataLst>
                  <p:tags r:id="rId4"/>
                </p:custDataLst>
              </p:nvPr>
            </p:nvSpPr>
            <p:spPr>
              <a:xfrm>
                <a:off x="8353109" y="2527266"/>
                <a:ext cx="3127556" cy="25301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3765">
                  <a:lnSpc>
                    <a:spcPct val="130000"/>
                  </a:lnSpc>
                  <a:buSzPct val="100000"/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+mn-ea"/>
                  </a:rPr>
                  <a:t>1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+mn-ea"/>
                  </a:rPr>
                  <a:t>、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</a:rPr>
                  <a:t>脾胃虚弱，纳减便溏者不宜使用。</a:t>
                </a:r>
              </a:p>
            </p:txBody>
          </p:sp>
          <p:sp>
            <p:nvSpPr>
              <p:cNvPr id="68" name="Title-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353109" y="1850004"/>
                <a:ext cx="3127556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与参照药品相比的不足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8663" y="247765"/>
            <a:ext cx="11087377" cy="865608"/>
            <a:chOff x="431523" y="128587"/>
            <a:chExt cx="11087377" cy="90011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431523" y="280996"/>
              <a:ext cx="750032" cy="747704"/>
              <a:chOff x="431523" y="280996"/>
              <a:chExt cx="750032" cy="747704"/>
            </a:xfrm>
          </p:grpSpPr>
          <p:sp>
            <p:nvSpPr>
              <p:cNvPr id="10" name="任意多边形: 形状 9"/>
              <p:cNvSpPr>
                <a:spLocks noChangeAspect="1"/>
              </p:cNvSpPr>
              <p:nvPr/>
            </p:nvSpPr>
            <p:spPr>
              <a:xfrm>
                <a:off x="533555" y="380700"/>
                <a:ext cx="648000" cy="648000"/>
              </a:xfrm>
              <a:custGeom>
                <a:avLst/>
                <a:gdLst>
                  <a:gd name="connsiteX0" fmla="*/ 1676400 w 1676400"/>
                  <a:gd name="connsiteY0" fmla="*/ 1676400 h 1676400"/>
                  <a:gd name="connsiteX1" fmla="*/ 0 w 1676400"/>
                  <a:gd name="connsiteY1" fmla="*/ 1676400 h 1676400"/>
                  <a:gd name="connsiteX2" fmla="*/ 0 w 1676400"/>
                  <a:gd name="connsiteY2" fmla="*/ 0 h 1676400"/>
                  <a:gd name="connsiteX3" fmla="*/ 1676400 w 1676400"/>
                  <a:gd name="connsiteY3" fmla="*/ 0 h 1676400"/>
                  <a:gd name="connsiteX4" fmla="*/ 1676400 w 1676400"/>
                  <a:gd name="connsiteY4" fmla="*/ 438341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676400">
                    <a:moveTo>
                      <a:pt x="1676400" y="1676400"/>
                    </a:moveTo>
                    <a:lnTo>
                      <a:pt x="0" y="16764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4383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>
                <a:spLocks noChangeAspect="1"/>
              </p:cNvSpPr>
              <p:nvPr userDrawn="1"/>
            </p:nvSpPr>
            <p:spPr>
              <a:xfrm>
                <a:off x="431523" y="280996"/>
                <a:ext cx="216000" cy="216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60400" y="128587"/>
              <a:ext cx="10858500" cy="900112"/>
            </a:xfrm>
            <a:prstGeom prst="rect">
              <a:avLst/>
            </a:prstGeom>
          </p:spPr>
          <p:txBody>
            <a:bodyPr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基</a:t>
              </a:r>
              <a:r>
                <a:rPr lang="zh-CN" altLang="en-US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本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信息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-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所治疾病情况</a:t>
              </a: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440" y="99704"/>
            <a:ext cx="655955" cy="65595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9235" y="-4910"/>
            <a:ext cx="1600200" cy="900430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6612675"/>
              </p:ext>
            </p:extLst>
          </p:nvPr>
        </p:nvGraphicFramePr>
        <p:xfrm>
          <a:off x="361950" y="1368425"/>
          <a:ext cx="10956522" cy="4240805"/>
        </p:xfrm>
        <a:graphic>
          <a:graphicData uri="http://schemas.openxmlformats.org/drawingml/2006/table">
            <a:tbl>
              <a:tblPr firstCol="1">
                <a:tableStyleId>{8A107856-5554-42FB-B03E-39F5DBC370BA}</a:tableStyleId>
              </a:tblPr>
              <a:tblGrid>
                <a:gridCol w="1566863"/>
                <a:gridCol w="9389659"/>
              </a:tblGrid>
              <a:tr h="1124203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dk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3000"/>
                        </a:lnSpc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所治疗</a:t>
                      </a: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疾病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Noto Sans SC" panose="020B0200000000000000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buSzTx/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基本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情况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dk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治阴虚火旺所致盗汗：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中医认为其病机为阴阳失调，腠理不固，而致汗液外泄失常。现代医学将其归于多汗症</a:t>
                      </a:r>
                      <a:r>
                        <a:rPr lang="en-US" altLang="zh-CN" sz="16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[1]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。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Noto Sans SC" panose="020B02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2080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dk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3000"/>
                        </a:lnSpc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弥补未满足</a:t>
                      </a: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的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buSzTx/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治疗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需求</a:t>
                      </a: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情况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dk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CN" altLang="en-US" sz="1800" b="1" kern="12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sym typeface="+mn-ea"/>
                        </a:rPr>
                        <a:t>填补临床空白：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  <a:sym typeface="+mn-ea"/>
                        </a:rPr>
                        <a:t>填补西医缺乏特异性药物、医保目录中成药养血剂项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  <a:sym typeface="+mn-ea"/>
                        </a:rPr>
                        <a:t>下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  <a:sym typeface="+mn-ea"/>
                        </a:rPr>
                        <a:t>“无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  <a:sym typeface="+mn-ea"/>
                        </a:rPr>
                        <a:t>阴虚火旺证盗汗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  <a:sym typeface="+mn-ea"/>
                        </a:rPr>
                        <a:t>品种”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  <a:sym typeface="+mn-ea"/>
                        </a:rPr>
                        <a:t>的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  <a:sym typeface="+mn-ea"/>
                        </a:rPr>
                        <a:t>临床空白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  <a:sym typeface="+mn-ea"/>
                        </a:rPr>
                        <a:t>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Noto Sans SC" panose="020B0200000000000000" charset="-122"/>
                        <a:sym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创新标准化制剂：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辨证用药常为汤剂或泛用中成药，标准化不足。本品为经典名方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标准化颗粒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，提供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可复制、可质控的辨证处方化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选择，填补稳定供给缺口。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452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dk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3000"/>
                        </a:lnSpc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流行病学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Noto Sans SC" panose="020B0200000000000000" charset="-122"/>
                      </a:endParaRPr>
                    </a:p>
                  </a:txBody>
                  <a:tcPr marL="63500" marR="63500" marT="63500" marB="63500" anchor="ctr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dk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Noto Sans SC" panose="020B0200000000000000" charset="-122"/>
                        </a:rPr>
                        <a:t>患病率高：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调查显示，美国成人在过去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有盗汗表现人群高达 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41%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（单纯夜间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23%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＋昼夜均出汗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18%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），峰值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41–55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岁</a:t>
                      </a:r>
                      <a:r>
                        <a:rPr lang="en-US" altLang="zh-CN" sz="16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[2]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。针对</a:t>
                      </a:r>
                      <a:r>
                        <a:rPr lang="zh-CN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北京市8城区45–59岁1,278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名</a:t>
                      </a:r>
                      <a:r>
                        <a:rPr lang="zh-CN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妇女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调查研究显示，</a:t>
                      </a:r>
                      <a:r>
                        <a:rPr lang="zh-CN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13项症状中</a:t>
                      </a:r>
                      <a:r>
                        <a:rPr lang="zh-CN" altLang="zh-CN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“潮热出汗”出现频率 48.1%</a:t>
                      </a:r>
                      <a:r>
                        <a:rPr lang="zh-CN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（位列第4高频）</a:t>
                      </a:r>
                      <a:r>
                        <a:rPr lang="en-US" altLang="zh-CN" sz="16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[3]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。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Noto Sans SC" panose="020B0200000000000000" charset="-122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97594" y="5774991"/>
            <a:ext cx="114009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en-US" sz="1100" dirty="0" err="1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参考文献</a:t>
            </a:r>
            <a:r>
              <a:rPr lang="en-US" sz="1100" dirty="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：[1]</a:t>
            </a:r>
            <a:r>
              <a:rPr lang="en-US" sz="1100" dirty="0" err="1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曾国美,周林,何越珏,等.基于数据挖掘总结《中华医典》盗汗方药用药规律</a:t>
            </a:r>
            <a:r>
              <a:rPr lang="en-US" sz="1100" dirty="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[J].当代医药论丛,2025,23(32):102-105.[2]</a:t>
            </a:r>
            <a:r>
              <a:rPr lang="en-US" sz="1100" dirty="0" err="1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DeHaven</a:t>
            </a:r>
            <a:r>
              <a:rPr lang="en-US" sz="1100" dirty="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, M., </a:t>
            </a:r>
            <a:r>
              <a:rPr lang="en-US" sz="1100" dirty="0" err="1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Belgore</a:t>
            </a:r>
            <a:r>
              <a:rPr lang="en-US" sz="1100" dirty="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, S., Mathew, M., &amp; Mold, J. (2002). Prevalence of night sweats in primary care patients: An OKPRN and TAFP-Net collaborative study. The Journal of Family Practice, 51(5), 452–456.[3] </a:t>
            </a:r>
            <a:r>
              <a:rPr lang="en-US" sz="1100" dirty="0" err="1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李颖,郁琦,马良坤,孙正怡.北京市城区围绝经期妇女更年期症状分析</a:t>
            </a:r>
            <a:r>
              <a:rPr lang="en-US" sz="1100" dirty="0">
                <a:solidFill>
                  <a:srgbClr val="6474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[J].生殖医学杂志,2008,17(5):329-334.DOI:10.3969/j.issn.1004-3845.2008.05.003.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0081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8663" y="261413"/>
            <a:ext cx="11087377" cy="865607"/>
            <a:chOff x="431523" y="142779"/>
            <a:chExt cx="11087377" cy="90011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431523" y="280996"/>
              <a:ext cx="750032" cy="747704"/>
              <a:chOff x="431523" y="280996"/>
              <a:chExt cx="750032" cy="747704"/>
            </a:xfrm>
          </p:grpSpPr>
          <p:sp>
            <p:nvSpPr>
              <p:cNvPr id="10" name="任意多边形: 形状 9"/>
              <p:cNvSpPr>
                <a:spLocks noChangeAspect="1"/>
              </p:cNvSpPr>
              <p:nvPr/>
            </p:nvSpPr>
            <p:spPr>
              <a:xfrm>
                <a:off x="533555" y="380700"/>
                <a:ext cx="648000" cy="648000"/>
              </a:xfrm>
              <a:custGeom>
                <a:avLst/>
                <a:gdLst>
                  <a:gd name="connsiteX0" fmla="*/ 1676400 w 1676400"/>
                  <a:gd name="connsiteY0" fmla="*/ 1676400 h 1676400"/>
                  <a:gd name="connsiteX1" fmla="*/ 0 w 1676400"/>
                  <a:gd name="connsiteY1" fmla="*/ 1676400 h 1676400"/>
                  <a:gd name="connsiteX2" fmla="*/ 0 w 1676400"/>
                  <a:gd name="connsiteY2" fmla="*/ 0 h 1676400"/>
                  <a:gd name="connsiteX3" fmla="*/ 1676400 w 1676400"/>
                  <a:gd name="connsiteY3" fmla="*/ 0 h 1676400"/>
                  <a:gd name="connsiteX4" fmla="*/ 1676400 w 1676400"/>
                  <a:gd name="connsiteY4" fmla="*/ 438341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676400">
                    <a:moveTo>
                      <a:pt x="1676400" y="1676400"/>
                    </a:moveTo>
                    <a:lnTo>
                      <a:pt x="0" y="16764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4383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>
                <a:spLocks noChangeAspect="1"/>
              </p:cNvSpPr>
              <p:nvPr userDrawn="1"/>
            </p:nvSpPr>
            <p:spPr>
              <a:xfrm>
                <a:off x="431523" y="280996"/>
                <a:ext cx="216000" cy="216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60400" y="142779"/>
              <a:ext cx="10858500" cy="900112"/>
            </a:xfrm>
            <a:prstGeom prst="rect">
              <a:avLst/>
            </a:prstGeom>
          </p:spPr>
          <p:txBody>
            <a:bodyPr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</a:defRPr>
              </a:lvl1pPr>
            </a:lstStyle>
            <a:p>
              <a:pPr lvl="0"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安全性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-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成分、说明书安全性信息、毒理</a:t>
              </a:r>
              <a:r>
                <a: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研究及参照药品对比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6440" y="45112"/>
            <a:ext cx="655955" cy="65595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9235" y="-73150"/>
            <a:ext cx="1600200" cy="900430"/>
          </a:xfrm>
          <a:prstGeom prst="rect">
            <a:avLst/>
          </a:prstGeom>
        </p:spPr>
      </p:pic>
      <p:grpSp>
        <p:nvGrpSpPr>
          <p:cNvPr id="13" name="组合 1"/>
          <p:cNvGrpSpPr/>
          <p:nvPr/>
        </p:nvGrpSpPr>
        <p:grpSpPr>
          <a:xfrm>
            <a:off x="296757" y="1256480"/>
            <a:ext cx="3923447" cy="2335585"/>
            <a:chOff x="677763" y="1377407"/>
            <a:chExt cx="3484880" cy="2168303"/>
          </a:xfrm>
        </p:grpSpPr>
        <p:sp>
          <p:nvSpPr>
            <p:cNvPr id="47" name="1"/>
            <p:cNvSpPr/>
            <p:nvPr/>
          </p:nvSpPr>
          <p:spPr>
            <a:xfrm>
              <a:off x="677763" y="1377407"/>
              <a:ext cx="3484880" cy="2168303"/>
            </a:xfrm>
            <a:prstGeom prst="roundRect">
              <a:avLst>
                <a:gd name="adj" fmla="val 5290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63500" dir="2700000" algn="tl" rotWithShape="0">
                <a:schemeClr val="accent2">
                  <a:lumMod val="20000"/>
                  <a:lumOff val="8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48" name="1"/>
            <p:cNvSpPr/>
            <p:nvPr/>
          </p:nvSpPr>
          <p:spPr>
            <a:xfrm>
              <a:off x="3570296" y="2925777"/>
              <a:ext cx="1439" cy="429"/>
            </a:xfrm>
            <a:custGeom>
              <a:avLst/>
              <a:gdLst>
                <a:gd name="connsiteX0" fmla="*/ 694 w 694"/>
                <a:gd name="connsiteY0" fmla="*/ 0 h 207"/>
                <a:gd name="connsiteX1" fmla="*/ 694 w 694"/>
                <a:gd name="connsiteY1" fmla="*/ 208 h 207"/>
                <a:gd name="connsiteX2" fmla="*/ 0 w 694"/>
                <a:gd name="connsiteY2" fmla="*/ 0 h 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" h="207">
                  <a:moveTo>
                    <a:pt x="694" y="0"/>
                  </a:moveTo>
                  <a:lnTo>
                    <a:pt x="694" y="20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9" name="1"/>
            <p:cNvSpPr/>
            <p:nvPr/>
          </p:nvSpPr>
          <p:spPr>
            <a:xfrm>
              <a:off x="3592414" y="2617685"/>
              <a:ext cx="493899" cy="808870"/>
            </a:xfrm>
            <a:custGeom>
              <a:avLst/>
              <a:gdLst>
                <a:gd name="connsiteX0" fmla="*/ 0 w 238279"/>
                <a:gd name="connsiteY0" fmla="*/ 72939 h 390235"/>
                <a:gd name="connsiteX1" fmla="*/ 0 w 238279"/>
                <a:gd name="connsiteY1" fmla="*/ 390235 h 390235"/>
                <a:gd name="connsiteX2" fmla="*/ 238279 w 238279"/>
                <a:gd name="connsiteY2" fmla="*/ 317292 h 390235"/>
                <a:gd name="connsiteX3" fmla="*/ 238279 w 238279"/>
                <a:gd name="connsiteY3" fmla="*/ 0 h 39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279" h="390235">
                  <a:moveTo>
                    <a:pt x="0" y="72939"/>
                  </a:moveTo>
                  <a:lnTo>
                    <a:pt x="0" y="390235"/>
                  </a:lnTo>
                  <a:lnTo>
                    <a:pt x="238279" y="317292"/>
                  </a:lnTo>
                  <a:lnTo>
                    <a:pt x="238279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0" name="1"/>
            <p:cNvSpPr/>
            <p:nvPr/>
          </p:nvSpPr>
          <p:spPr>
            <a:xfrm>
              <a:off x="3055719" y="2617712"/>
              <a:ext cx="198593" cy="718453"/>
            </a:xfrm>
            <a:custGeom>
              <a:avLst/>
              <a:gdLst>
                <a:gd name="connsiteX0" fmla="*/ 90710 w 95810"/>
                <a:gd name="connsiteY0" fmla="*/ 219857 h 346614"/>
                <a:gd name="connsiteX1" fmla="*/ 79422 w 95810"/>
                <a:gd name="connsiteY1" fmla="*/ 215423 h 346614"/>
                <a:gd name="connsiteX2" fmla="*/ 74315 w 95810"/>
                <a:gd name="connsiteY2" fmla="*/ 202849 h 346614"/>
                <a:gd name="connsiteX3" fmla="*/ 64855 w 95810"/>
                <a:gd name="connsiteY3" fmla="*/ 193070 h 346614"/>
                <a:gd name="connsiteX4" fmla="*/ 65462 w 95810"/>
                <a:gd name="connsiteY4" fmla="*/ 181115 h 346614"/>
                <a:gd name="connsiteX5" fmla="*/ 60372 w 95810"/>
                <a:gd name="connsiteY5" fmla="*/ 168595 h 346614"/>
                <a:gd name="connsiteX6" fmla="*/ 66535 w 95810"/>
                <a:gd name="connsiteY6" fmla="*/ 160400 h 346614"/>
                <a:gd name="connsiteX7" fmla="*/ 67181 w 95810"/>
                <a:gd name="connsiteY7" fmla="*/ 148476 h 346614"/>
                <a:gd name="connsiteX8" fmla="*/ 77264 w 95810"/>
                <a:gd name="connsiteY8" fmla="*/ 146195 h 346614"/>
                <a:gd name="connsiteX9" fmla="*/ 83466 w 95810"/>
                <a:gd name="connsiteY9" fmla="*/ 137977 h 346614"/>
                <a:gd name="connsiteX10" fmla="*/ 94763 w 95810"/>
                <a:gd name="connsiteY10" fmla="*/ 142211 h 346614"/>
                <a:gd name="connsiteX11" fmla="*/ 95811 w 95810"/>
                <a:gd name="connsiteY11" fmla="*/ 142160 h 346614"/>
                <a:gd name="connsiteX12" fmla="*/ 95811 w 95810"/>
                <a:gd name="connsiteY12" fmla="*/ 29322 h 346614"/>
                <a:gd name="connsiteX13" fmla="*/ 0 w 95810"/>
                <a:gd name="connsiteY13" fmla="*/ 0 h 346614"/>
                <a:gd name="connsiteX14" fmla="*/ 0 w 95810"/>
                <a:gd name="connsiteY14" fmla="*/ 317292 h 346614"/>
                <a:gd name="connsiteX15" fmla="*/ 95811 w 95810"/>
                <a:gd name="connsiteY15" fmla="*/ 346614 h 346614"/>
                <a:gd name="connsiteX16" fmla="*/ 95811 w 95810"/>
                <a:gd name="connsiteY16" fmla="*/ 225695 h 346614"/>
                <a:gd name="connsiteX17" fmla="*/ 90710 w 95810"/>
                <a:gd name="connsiteY17" fmla="*/ 219857 h 34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810" h="346614">
                  <a:moveTo>
                    <a:pt x="90710" y="219857"/>
                  </a:moveTo>
                  <a:cubicBezTo>
                    <a:pt x="87349" y="217546"/>
                    <a:pt x="82320" y="218429"/>
                    <a:pt x="79422" y="215423"/>
                  </a:cubicBezTo>
                  <a:cubicBezTo>
                    <a:pt x="76486" y="212373"/>
                    <a:pt x="76638" y="206417"/>
                    <a:pt x="74315" y="202849"/>
                  </a:cubicBezTo>
                  <a:cubicBezTo>
                    <a:pt x="71981" y="199285"/>
                    <a:pt x="66441" y="196955"/>
                    <a:pt x="64855" y="193070"/>
                  </a:cubicBezTo>
                  <a:cubicBezTo>
                    <a:pt x="63293" y="189232"/>
                    <a:pt x="66180" y="185085"/>
                    <a:pt x="65462" y="181115"/>
                  </a:cubicBezTo>
                  <a:cubicBezTo>
                    <a:pt x="64765" y="177288"/>
                    <a:pt x="60177" y="172389"/>
                    <a:pt x="60372" y="168595"/>
                  </a:cubicBezTo>
                  <a:cubicBezTo>
                    <a:pt x="60573" y="164815"/>
                    <a:pt x="65466" y="163561"/>
                    <a:pt x="66535" y="160400"/>
                  </a:cubicBezTo>
                  <a:cubicBezTo>
                    <a:pt x="67633" y="157142"/>
                    <a:pt x="65286" y="150968"/>
                    <a:pt x="67181" y="148476"/>
                  </a:cubicBezTo>
                  <a:cubicBezTo>
                    <a:pt x="69103" y="145934"/>
                    <a:pt x="74662" y="147873"/>
                    <a:pt x="77264" y="146195"/>
                  </a:cubicBezTo>
                  <a:cubicBezTo>
                    <a:pt x="79868" y="144522"/>
                    <a:pt x="80331" y="138690"/>
                    <a:pt x="83466" y="137977"/>
                  </a:cubicBezTo>
                  <a:cubicBezTo>
                    <a:pt x="86554" y="137267"/>
                    <a:pt x="91289" y="141890"/>
                    <a:pt x="94763" y="142211"/>
                  </a:cubicBezTo>
                  <a:cubicBezTo>
                    <a:pt x="95103" y="142241"/>
                    <a:pt x="95461" y="142211"/>
                    <a:pt x="95811" y="142160"/>
                  </a:cubicBezTo>
                  <a:lnTo>
                    <a:pt x="95811" y="29322"/>
                  </a:lnTo>
                  <a:lnTo>
                    <a:pt x="0" y="0"/>
                  </a:lnTo>
                  <a:lnTo>
                    <a:pt x="0" y="317292"/>
                  </a:lnTo>
                  <a:lnTo>
                    <a:pt x="95811" y="346614"/>
                  </a:lnTo>
                  <a:lnTo>
                    <a:pt x="95811" y="225695"/>
                  </a:lnTo>
                  <a:cubicBezTo>
                    <a:pt x="94124" y="223519"/>
                    <a:pt x="92512" y="221089"/>
                    <a:pt x="90710" y="219857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1" name="1"/>
            <p:cNvSpPr/>
            <p:nvPr/>
          </p:nvSpPr>
          <p:spPr>
            <a:xfrm>
              <a:off x="3281131" y="2686736"/>
              <a:ext cx="268455" cy="739842"/>
            </a:xfrm>
            <a:custGeom>
              <a:avLst/>
              <a:gdLst>
                <a:gd name="connsiteX0" fmla="*/ 2 w 129515"/>
                <a:gd name="connsiteY0" fmla="*/ 109925 h 356933"/>
                <a:gd name="connsiteX1" fmla="*/ 5596 w 129515"/>
                <a:gd name="connsiteY1" fmla="*/ 116303 h 356933"/>
                <a:gd name="connsiteX2" fmla="*/ 16888 w 129515"/>
                <a:gd name="connsiteY2" fmla="*/ 120591 h 356933"/>
                <a:gd name="connsiteX3" fmla="*/ 22003 w 129515"/>
                <a:gd name="connsiteY3" fmla="*/ 133172 h 356933"/>
                <a:gd name="connsiteX4" fmla="*/ 31461 w 129515"/>
                <a:gd name="connsiteY4" fmla="*/ 142944 h 356933"/>
                <a:gd name="connsiteX5" fmla="*/ 30855 w 129515"/>
                <a:gd name="connsiteY5" fmla="*/ 155042 h 356933"/>
                <a:gd name="connsiteX6" fmla="*/ 35923 w 129515"/>
                <a:gd name="connsiteY6" fmla="*/ 167697 h 356933"/>
                <a:gd name="connsiteX7" fmla="*/ 29751 w 129515"/>
                <a:gd name="connsiteY7" fmla="*/ 176028 h 356933"/>
                <a:gd name="connsiteX8" fmla="*/ 29095 w 129515"/>
                <a:gd name="connsiteY8" fmla="*/ 188109 h 356933"/>
                <a:gd name="connsiteX9" fmla="*/ 19018 w 129515"/>
                <a:gd name="connsiteY9" fmla="*/ 190367 h 356933"/>
                <a:gd name="connsiteX10" fmla="*/ 12814 w 129515"/>
                <a:gd name="connsiteY10" fmla="*/ 198606 h 356933"/>
                <a:gd name="connsiteX11" fmla="*/ 1528 w 129515"/>
                <a:gd name="connsiteY11" fmla="*/ 194214 h 356933"/>
                <a:gd name="connsiteX12" fmla="*/ 0 w 129515"/>
                <a:gd name="connsiteY12" fmla="*/ 194336 h 356933"/>
                <a:gd name="connsiteX13" fmla="*/ 0 w 129515"/>
                <a:gd name="connsiteY13" fmla="*/ 317288 h 356933"/>
                <a:gd name="connsiteX14" fmla="*/ 129515 w 129515"/>
                <a:gd name="connsiteY14" fmla="*/ 356933 h 356933"/>
                <a:gd name="connsiteX15" fmla="*/ 129515 w 129515"/>
                <a:gd name="connsiteY15" fmla="*/ 39641 h 356933"/>
                <a:gd name="connsiteX16" fmla="*/ 2 w 129515"/>
                <a:gd name="connsiteY16" fmla="*/ 0 h 356933"/>
                <a:gd name="connsiteX17" fmla="*/ 2 w 129515"/>
                <a:gd name="connsiteY17" fmla="*/ 109925 h 35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515" h="356933">
                  <a:moveTo>
                    <a:pt x="2" y="109925"/>
                  </a:moveTo>
                  <a:cubicBezTo>
                    <a:pt x="1873" y="112208"/>
                    <a:pt x="3622" y="114985"/>
                    <a:pt x="5596" y="116303"/>
                  </a:cubicBezTo>
                  <a:cubicBezTo>
                    <a:pt x="8956" y="118568"/>
                    <a:pt x="13990" y="117613"/>
                    <a:pt x="16888" y="120591"/>
                  </a:cubicBezTo>
                  <a:cubicBezTo>
                    <a:pt x="19820" y="123609"/>
                    <a:pt x="19674" y="129616"/>
                    <a:pt x="22003" y="133172"/>
                  </a:cubicBezTo>
                  <a:cubicBezTo>
                    <a:pt x="24322" y="136746"/>
                    <a:pt x="29873" y="139029"/>
                    <a:pt x="31461" y="142944"/>
                  </a:cubicBezTo>
                  <a:cubicBezTo>
                    <a:pt x="33023" y="146804"/>
                    <a:pt x="30126" y="151041"/>
                    <a:pt x="30855" y="155042"/>
                  </a:cubicBezTo>
                  <a:cubicBezTo>
                    <a:pt x="31543" y="158919"/>
                    <a:pt x="36122" y="163853"/>
                    <a:pt x="35923" y="167697"/>
                  </a:cubicBezTo>
                  <a:cubicBezTo>
                    <a:pt x="35724" y="171534"/>
                    <a:pt x="30820" y="172819"/>
                    <a:pt x="29751" y="176028"/>
                  </a:cubicBezTo>
                  <a:cubicBezTo>
                    <a:pt x="28645" y="179326"/>
                    <a:pt x="30992" y="185575"/>
                    <a:pt x="29095" y="188109"/>
                  </a:cubicBezTo>
                  <a:cubicBezTo>
                    <a:pt x="27179" y="190678"/>
                    <a:pt x="21611" y="188691"/>
                    <a:pt x="19018" y="190367"/>
                  </a:cubicBezTo>
                  <a:cubicBezTo>
                    <a:pt x="16414" y="192037"/>
                    <a:pt x="15947" y="197918"/>
                    <a:pt x="12814" y="198606"/>
                  </a:cubicBezTo>
                  <a:cubicBezTo>
                    <a:pt x="9732" y="199285"/>
                    <a:pt x="4998" y="194572"/>
                    <a:pt x="1528" y="194214"/>
                  </a:cubicBezTo>
                  <a:cubicBezTo>
                    <a:pt x="1009" y="194161"/>
                    <a:pt x="506" y="194231"/>
                    <a:pt x="0" y="194336"/>
                  </a:cubicBezTo>
                  <a:lnTo>
                    <a:pt x="0" y="317288"/>
                  </a:lnTo>
                  <a:lnTo>
                    <a:pt x="129515" y="356933"/>
                  </a:lnTo>
                  <a:lnTo>
                    <a:pt x="129515" y="39641"/>
                  </a:lnTo>
                  <a:lnTo>
                    <a:pt x="2" y="0"/>
                  </a:lnTo>
                  <a:lnTo>
                    <a:pt x="2" y="109925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2" name="1"/>
            <p:cNvSpPr/>
            <p:nvPr/>
          </p:nvSpPr>
          <p:spPr>
            <a:xfrm>
              <a:off x="3299602" y="2493358"/>
              <a:ext cx="786711" cy="239252"/>
            </a:xfrm>
            <a:custGeom>
              <a:avLst/>
              <a:gdLst>
                <a:gd name="connsiteX0" fmla="*/ 244025 w 379545"/>
                <a:gd name="connsiteY0" fmla="*/ 0 h 115426"/>
                <a:gd name="connsiteX1" fmla="*/ 243986 w 379545"/>
                <a:gd name="connsiteY1" fmla="*/ 0 h 115426"/>
                <a:gd name="connsiteX2" fmla="*/ 0 w 379545"/>
                <a:gd name="connsiteY2" fmla="*/ 75352 h 115426"/>
                <a:gd name="connsiteX3" fmla="*/ 0 w 379545"/>
                <a:gd name="connsiteY3" fmla="*/ 75352 h 115426"/>
                <a:gd name="connsiteX4" fmla="*/ 130932 w 379545"/>
                <a:gd name="connsiteY4" fmla="*/ 115427 h 115426"/>
                <a:gd name="connsiteX5" fmla="*/ 379545 w 379545"/>
                <a:gd name="connsiteY5" fmla="*/ 39318 h 11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545" h="115426">
                  <a:moveTo>
                    <a:pt x="244025" y="0"/>
                  </a:moveTo>
                  <a:lnTo>
                    <a:pt x="243986" y="0"/>
                  </a:lnTo>
                  <a:lnTo>
                    <a:pt x="0" y="75352"/>
                  </a:lnTo>
                  <a:lnTo>
                    <a:pt x="0" y="75352"/>
                  </a:lnTo>
                  <a:lnTo>
                    <a:pt x="130932" y="115427"/>
                  </a:lnTo>
                  <a:lnTo>
                    <a:pt x="379545" y="39318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3" name="1"/>
            <p:cNvSpPr/>
            <p:nvPr/>
          </p:nvSpPr>
          <p:spPr>
            <a:xfrm>
              <a:off x="3055719" y="2425392"/>
              <a:ext cx="702735" cy="210165"/>
            </a:xfrm>
            <a:custGeom>
              <a:avLst/>
              <a:gdLst>
                <a:gd name="connsiteX0" fmla="*/ 339032 w 339031"/>
                <a:gd name="connsiteY0" fmla="*/ 26225 h 101393"/>
                <a:gd name="connsiteX1" fmla="*/ 248592 w 339031"/>
                <a:gd name="connsiteY1" fmla="*/ 0 h 101393"/>
                <a:gd name="connsiteX2" fmla="*/ 0 w 339031"/>
                <a:gd name="connsiteY2" fmla="*/ 72108 h 101393"/>
                <a:gd name="connsiteX3" fmla="*/ 95626 w 339031"/>
                <a:gd name="connsiteY3" fmla="*/ 101393 h 101393"/>
                <a:gd name="connsiteX4" fmla="*/ 339032 w 339031"/>
                <a:gd name="connsiteY4" fmla="*/ 26225 h 10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31" h="101393">
                  <a:moveTo>
                    <a:pt x="339032" y="26225"/>
                  </a:moveTo>
                  <a:lnTo>
                    <a:pt x="248592" y="0"/>
                  </a:lnTo>
                  <a:lnTo>
                    <a:pt x="0" y="72108"/>
                  </a:lnTo>
                  <a:lnTo>
                    <a:pt x="95626" y="101393"/>
                  </a:lnTo>
                  <a:lnTo>
                    <a:pt x="339032" y="26225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4" name="1"/>
            <p:cNvSpPr/>
            <p:nvPr/>
          </p:nvSpPr>
          <p:spPr>
            <a:xfrm>
              <a:off x="879369" y="1537487"/>
              <a:ext cx="1311219" cy="42611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txBody>
            <a:bodyPr vert="horz" lIns="0" tIns="98497" rIns="0" bIns="98497" anchor="ctr">
              <a:noAutofit/>
            </a:bodyPr>
            <a:lstStyle/>
            <a:p>
              <a:pPr algn="ctr" defTabSz="914400">
                <a:lnSpc>
                  <a:spcPct val="120000"/>
                </a:lnSpc>
              </a:pPr>
              <a:endParaRPr lang="zh-CN" altLang="en-US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5" name="Title-1"/>
            <p:cNvSpPr txBox="1"/>
            <p:nvPr>
              <p:custDataLst>
                <p:tags r:id="rId7"/>
              </p:custDataLst>
            </p:nvPr>
          </p:nvSpPr>
          <p:spPr>
            <a:xfrm>
              <a:off x="929683" y="1565876"/>
              <a:ext cx="1260904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成分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Body-1"/>
            <p:cNvSpPr txBox="1"/>
            <p:nvPr>
              <p:custDataLst>
                <p:tags r:id="rId8"/>
              </p:custDataLst>
            </p:nvPr>
          </p:nvSpPr>
          <p:spPr>
            <a:xfrm>
              <a:off x="799869" y="1994297"/>
              <a:ext cx="3280776" cy="136306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>
              <a:defPPr>
                <a:defRPr lang="en-US"/>
              </a:defPPr>
              <a:lvl1pPr algn="just" defTabSz="914400" latinLnBrk="1" hangingPunct="0">
                <a:lnSpc>
                  <a:spcPct val="120000"/>
                </a:lnSpc>
                <a:defRPr sz="1200" spc="130">
                  <a:latin typeface="+mn-ea"/>
                </a:defRPr>
              </a:lvl1pPr>
              <a:lvl2pPr defTabSz="914400"/>
              <a:lvl3pPr defTabSz="914400"/>
              <a:lvl4pPr defTabSz="914400"/>
              <a:lvl5pPr defTabSz="914400"/>
              <a:lvl6pPr defTabSz="914400"/>
              <a:lvl7pPr defTabSz="914400"/>
              <a:lvl8pPr defTabSz="914400"/>
              <a:lvl9pPr defTabSz="914400"/>
            </a:lstStyle>
            <a:p>
              <a:r>
                <a:rPr lang="zh-CN" altLang="en-US" sz="1600" b="1" spc="0" dirty="0">
                  <a:solidFill>
                    <a:srgbClr val="FF0000"/>
                  </a:solidFill>
                </a:rPr>
                <a:t>常见药材、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成分安全：</a:t>
              </a:r>
              <a:r>
                <a:rPr lang="zh-CN" altLang="en-US" sz="1400" spc="0" dirty="0">
                  <a:solidFill>
                    <a:srgbClr val="000000"/>
                  </a:solidFill>
                  <a:sym typeface="+mn-ea"/>
                </a:rPr>
                <a:t>当归、地黄、熟地黄、黄柏、黄芩、黄连、黄芪</a:t>
              </a:r>
              <a:r>
                <a:rPr lang="zh-CN" altLang="en-US" sz="1400" dirty="0"/>
                <a:t>。</a:t>
              </a:r>
              <a:endParaRPr lang="en-US" altLang="zh-CN" sz="1400" dirty="0"/>
            </a:p>
            <a:p>
              <a:r>
                <a:rPr lang="zh-CN" altLang="en-US" sz="1600" b="1" dirty="0">
                  <a:solidFill>
                    <a:srgbClr val="FF0000"/>
                  </a:solidFill>
                  <a:sym typeface="+mn-ea"/>
                </a:rPr>
                <a:t>内控标准高：</a:t>
              </a:r>
              <a:r>
                <a:rPr lang="zh-CN" altLang="en-US" sz="1400" dirty="0"/>
                <a:t>均在</a:t>
              </a:r>
              <a:r>
                <a:rPr lang="en-US" altLang="zh-CN" sz="1400" dirty="0"/>
                <a:t>2025</a:t>
              </a:r>
              <a:r>
                <a:rPr lang="zh-CN" altLang="en-US" sz="1400" dirty="0"/>
                <a:t>版药典标准基础上，制定了严格的内控标准，质量均一、稳定、可控。</a:t>
              </a:r>
              <a:endParaRPr lang="en-US" altLang="zh-CN" sz="1400" dirty="0"/>
            </a:p>
          </p:txBody>
        </p:sp>
      </p:grpSp>
      <p:grpSp>
        <p:nvGrpSpPr>
          <p:cNvPr id="15" name="组合 2"/>
          <p:cNvGrpSpPr/>
          <p:nvPr/>
        </p:nvGrpSpPr>
        <p:grpSpPr>
          <a:xfrm>
            <a:off x="4354865" y="1256480"/>
            <a:ext cx="7614220" cy="2335585"/>
            <a:chOff x="4371896" y="1377407"/>
            <a:chExt cx="3484880" cy="2168303"/>
          </a:xfrm>
        </p:grpSpPr>
        <p:sp>
          <p:nvSpPr>
            <p:cNvPr id="37" name="2"/>
            <p:cNvSpPr/>
            <p:nvPr/>
          </p:nvSpPr>
          <p:spPr>
            <a:xfrm>
              <a:off x="4371896" y="1377407"/>
              <a:ext cx="3484880" cy="2168303"/>
            </a:xfrm>
            <a:prstGeom prst="roundRect">
              <a:avLst>
                <a:gd name="adj" fmla="val 5290"/>
              </a:avLst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63500" dir="2700000" algn="tl" rotWithShape="0">
                <a:schemeClr val="accent2">
                  <a:lumMod val="20000"/>
                  <a:lumOff val="8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38" name="2"/>
            <p:cNvSpPr/>
            <p:nvPr/>
          </p:nvSpPr>
          <p:spPr>
            <a:xfrm>
              <a:off x="6768990" y="2392544"/>
              <a:ext cx="84926" cy="1030536"/>
            </a:xfrm>
            <a:custGeom>
              <a:avLst/>
              <a:gdLst>
                <a:gd name="connsiteX0" fmla="*/ 34273 w 40972"/>
                <a:gd name="connsiteY0" fmla="*/ 0 h 497177"/>
                <a:gd name="connsiteX1" fmla="*/ 40972 w 40972"/>
                <a:gd name="connsiteY1" fmla="*/ 0 h 497177"/>
                <a:gd name="connsiteX2" fmla="*/ 40972 w 40972"/>
                <a:gd name="connsiteY2" fmla="*/ 497177 h 497177"/>
                <a:gd name="connsiteX3" fmla="*/ 34273 w 40972"/>
                <a:gd name="connsiteY3" fmla="*/ 497177 h 497177"/>
                <a:gd name="connsiteX4" fmla="*/ 0 w 40972"/>
                <a:gd name="connsiteY4" fmla="*/ 462904 h 497177"/>
                <a:gd name="connsiteX5" fmla="*/ 0 w 40972"/>
                <a:gd name="connsiteY5" fmla="*/ 34277 h 497177"/>
                <a:gd name="connsiteX6" fmla="*/ 34273 w 40972"/>
                <a:gd name="connsiteY6" fmla="*/ 0 h 49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72" h="497177">
                  <a:moveTo>
                    <a:pt x="34273" y="0"/>
                  </a:moveTo>
                  <a:lnTo>
                    <a:pt x="40972" y="0"/>
                  </a:lnTo>
                  <a:lnTo>
                    <a:pt x="40972" y="497177"/>
                  </a:lnTo>
                  <a:lnTo>
                    <a:pt x="34273" y="497177"/>
                  </a:lnTo>
                  <a:cubicBezTo>
                    <a:pt x="15263" y="497177"/>
                    <a:pt x="0" y="481757"/>
                    <a:pt x="0" y="462904"/>
                  </a:cubicBezTo>
                  <a:lnTo>
                    <a:pt x="0" y="34277"/>
                  </a:lnTo>
                  <a:cubicBezTo>
                    <a:pt x="0" y="15422"/>
                    <a:pt x="15263" y="0"/>
                    <a:pt x="34273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9" name="2"/>
            <p:cNvSpPr/>
            <p:nvPr/>
          </p:nvSpPr>
          <p:spPr>
            <a:xfrm>
              <a:off x="6987036" y="2392486"/>
              <a:ext cx="460541" cy="1030575"/>
            </a:xfrm>
            <a:custGeom>
              <a:avLst/>
              <a:gdLst>
                <a:gd name="connsiteX0" fmla="*/ 222186 w 222186"/>
                <a:gd name="connsiteY0" fmla="*/ 34125 h 497196"/>
                <a:gd name="connsiteX1" fmla="*/ 222186 w 222186"/>
                <a:gd name="connsiteY1" fmla="*/ 463076 h 497196"/>
                <a:gd name="connsiteX2" fmla="*/ 188068 w 222186"/>
                <a:gd name="connsiteY2" fmla="*/ 497196 h 497196"/>
                <a:gd name="connsiteX3" fmla="*/ 0 w 222186"/>
                <a:gd name="connsiteY3" fmla="*/ 497196 h 497196"/>
                <a:gd name="connsiteX4" fmla="*/ 0 w 222186"/>
                <a:gd name="connsiteY4" fmla="*/ 0 h 497196"/>
                <a:gd name="connsiteX5" fmla="*/ 188068 w 222186"/>
                <a:gd name="connsiteY5" fmla="*/ 0 h 497196"/>
                <a:gd name="connsiteX6" fmla="*/ 222186 w 222186"/>
                <a:gd name="connsiteY6" fmla="*/ 34125 h 49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86" h="497196">
                  <a:moveTo>
                    <a:pt x="222186" y="34125"/>
                  </a:moveTo>
                  <a:lnTo>
                    <a:pt x="222186" y="463076"/>
                  </a:lnTo>
                  <a:cubicBezTo>
                    <a:pt x="222186" y="481762"/>
                    <a:pt x="207148" y="497196"/>
                    <a:pt x="188068" y="497196"/>
                  </a:cubicBezTo>
                  <a:lnTo>
                    <a:pt x="0" y="497196"/>
                  </a:lnTo>
                  <a:lnTo>
                    <a:pt x="0" y="0"/>
                  </a:lnTo>
                  <a:lnTo>
                    <a:pt x="188068" y="0"/>
                  </a:lnTo>
                  <a:cubicBezTo>
                    <a:pt x="207146" y="0"/>
                    <a:pt x="222186" y="15443"/>
                    <a:pt x="222186" y="34125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0" name="2"/>
            <p:cNvSpPr/>
            <p:nvPr/>
          </p:nvSpPr>
          <p:spPr>
            <a:xfrm>
              <a:off x="7486931" y="2692491"/>
              <a:ext cx="295549" cy="678606"/>
            </a:xfrm>
            <a:custGeom>
              <a:avLst/>
              <a:gdLst>
                <a:gd name="connsiteX0" fmla="*/ 142586 w 142586"/>
                <a:gd name="connsiteY0" fmla="*/ 34108 h 327390"/>
                <a:gd name="connsiteX1" fmla="*/ 142586 w 142586"/>
                <a:gd name="connsiteY1" fmla="*/ 293270 h 327390"/>
                <a:gd name="connsiteX2" fmla="*/ 108080 w 142586"/>
                <a:gd name="connsiteY2" fmla="*/ 327390 h 327390"/>
                <a:gd name="connsiteX3" fmla="*/ 0 w 142586"/>
                <a:gd name="connsiteY3" fmla="*/ 327390 h 327390"/>
                <a:gd name="connsiteX4" fmla="*/ 0 w 142586"/>
                <a:gd name="connsiteY4" fmla="*/ 0 h 327390"/>
                <a:gd name="connsiteX5" fmla="*/ 108080 w 142586"/>
                <a:gd name="connsiteY5" fmla="*/ 0 h 327390"/>
                <a:gd name="connsiteX6" fmla="*/ 142586 w 142586"/>
                <a:gd name="connsiteY6" fmla="*/ 34108 h 32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86" h="327390">
                  <a:moveTo>
                    <a:pt x="142586" y="34108"/>
                  </a:moveTo>
                  <a:lnTo>
                    <a:pt x="142586" y="293270"/>
                  </a:lnTo>
                  <a:cubicBezTo>
                    <a:pt x="142586" y="311958"/>
                    <a:pt x="127147" y="327390"/>
                    <a:pt x="108080" y="327390"/>
                  </a:cubicBezTo>
                  <a:lnTo>
                    <a:pt x="0" y="327390"/>
                  </a:lnTo>
                  <a:lnTo>
                    <a:pt x="0" y="0"/>
                  </a:lnTo>
                  <a:lnTo>
                    <a:pt x="108080" y="0"/>
                  </a:lnTo>
                  <a:cubicBezTo>
                    <a:pt x="127147" y="0"/>
                    <a:pt x="142586" y="15023"/>
                    <a:pt x="142586" y="34108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1" name="2"/>
            <p:cNvSpPr/>
            <p:nvPr/>
          </p:nvSpPr>
          <p:spPr>
            <a:xfrm>
              <a:off x="4573502" y="1537487"/>
              <a:ext cx="1311219" cy="42611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txBody>
            <a:bodyPr vert="horz" lIns="0" tIns="98497" rIns="0" bIns="98497" anchor="ctr">
              <a:noAutofit/>
            </a:bodyPr>
            <a:lstStyle/>
            <a:p>
              <a:pPr algn="ctr" defTabSz="914400">
                <a:lnSpc>
                  <a:spcPct val="120000"/>
                </a:lnSpc>
              </a:pPr>
              <a:endParaRPr lang="zh-CN" altLang="en-US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2" name="Title-2"/>
            <p:cNvSpPr txBox="1"/>
            <p:nvPr>
              <p:custDataLst>
                <p:tags r:id="rId5"/>
              </p:custDataLst>
            </p:nvPr>
          </p:nvSpPr>
          <p:spPr>
            <a:xfrm>
              <a:off x="4623817" y="1565876"/>
              <a:ext cx="1210589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说明书安全性信息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Body-2"/>
            <p:cNvSpPr txBox="1"/>
            <p:nvPr>
              <p:custDataLst>
                <p:tags r:id="rId6"/>
              </p:custDataLst>
            </p:nvPr>
          </p:nvSpPr>
          <p:spPr>
            <a:xfrm>
              <a:off x="4547328" y="1979977"/>
              <a:ext cx="3240669" cy="136306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>
              <a:defPPr>
                <a:defRPr lang="en-US"/>
              </a:defPPr>
              <a:lvl1pPr algn="just" defTabSz="914400" latinLnBrk="1" hangingPunct="0">
                <a:lnSpc>
                  <a:spcPct val="120000"/>
                </a:lnSpc>
                <a:defRPr sz="1200" spc="130">
                  <a:latin typeface="+mn-ea"/>
                </a:defRPr>
              </a:lvl1pPr>
              <a:lvl2pPr defTabSz="914400"/>
              <a:lvl3pPr defTabSz="914400"/>
              <a:lvl4pPr defTabSz="914400"/>
              <a:lvl5pPr defTabSz="914400"/>
              <a:lvl6pPr defTabSz="914400"/>
              <a:lvl7pPr defTabSz="914400"/>
              <a:lvl8pPr defTabSz="914400"/>
              <a:lvl9pPr defTabSz="914400"/>
            </a:lstStyle>
            <a:p>
              <a:pPr algn="l">
                <a:lnSpc>
                  <a:spcPct val="108000"/>
                </a:lnSpc>
                <a:defRPr/>
              </a:pPr>
              <a:r>
                <a:rPr lang="zh-CN" altLang="en-US" sz="1400" dirty="0">
                  <a:cs typeface="Noto Sans SC" panose="020B0200000000000000" charset="-122"/>
                  <a:sym typeface="Noto Sans SC" panose="020B0200000000000000" charset="-122"/>
                </a:rPr>
                <a:t>【不良反应】本品可见以下不良反应:食欲减退、恶心、胃部不适、腹泻等。</a:t>
              </a:r>
            </a:p>
            <a:p>
              <a:pPr algn="l">
                <a:lnSpc>
                  <a:spcPct val="108000"/>
                </a:lnSpc>
                <a:defRPr/>
              </a:pPr>
              <a:r>
                <a:rPr lang="zh-CN" altLang="en-US" sz="1400" dirty="0">
                  <a:cs typeface="Noto Sans SC" panose="020B0200000000000000" charset="-122"/>
                  <a:sym typeface="Noto Sans SC" panose="020B0200000000000000" charset="-122"/>
                </a:rPr>
                <a:t>【禁</a:t>
              </a:r>
              <a:r>
                <a:rPr lang="en-US" altLang="zh-CN" sz="1400" dirty="0">
                  <a:cs typeface="Noto Sans SC" panose="020B0200000000000000" charset="-122"/>
                  <a:sym typeface="Noto Sans SC" panose="020B0200000000000000" charset="-122"/>
                </a:rPr>
                <a:t>         </a:t>
              </a:r>
              <a:r>
                <a:rPr lang="zh-CN" altLang="en-US" sz="1400" dirty="0">
                  <a:cs typeface="Noto Sans SC" panose="020B0200000000000000" charset="-122"/>
                  <a:sym typeface="Noto Sans SC" panose="020B0200000000000000" charset="-122"/>
                </a:rPr>
                <a:t>忌】曾经对本品所含药物过敏者禁用。</a:t>
              </a:r>
            </a:p>
            <a:p>
              <a:pPr algn="l">
                <a:lnSpc>
                  <a:spcPct val="108000"/>
                </a:lnSpc>
                <a:defRPr/>
              </a:pPr>
              <a:r>
                <a:rPr lang="zh-CN" altLang="en-US" sz="1400" dirty="0">
                  <a:cs typeface="Noto Sans SC" panose="020B0200000000000000" charset="-122"/>
                  <a:sym typeface="Noto Sans SC" panose="020B0200000000000000" charset="-122"/>
                </a:rPr>
                <a:t>【注意事项】1.严格按照功能主治使用本品</a:t>
              </a:r>
              <a:r>
                <a:rPr lang="zh-CN" altLang="en-US" sz="1400" dirty="0" smtClean="0">
                  <a:cs typeface="Noto Sans SC" panose="020B0200000000000000" charset="-122"/>
                  <a:sym typeface="Noto Sans SC" panose="020B0200000000000000" charset="-122"/>
                </a:rPr>
                <a:t>。2</a:t>
              </a:r>
              <a:r>
                <a:rPr lang="zh-CN" altLang="en-US" sz="1400" dirty="0">
                  <a:cs typeface="Noto Sans SC" panose="020B0200000000000000" charset="-122"/>
                  <a:sym typeface="Noto Sans SC" panose="020B0200000000000000" charset="-122"/>
                </a:rPr>
                <a:t>.脾胃虚弱，纳减便溏者不宜使用</a:t>
              </a:r>
              <a:r>
                <a:rPr lang="zh-CN" altLang="en-US" sz="1400" dirty="0" smtClean="0">
                  <a:cs typeface="Noto Sans SC" panose="020B0200000000000000" charset="-122"/>
                  <a:sym typeface="Noto Sans SC" panose="020B0200000000000000" charset="-122"/>
                </a:rPr>
                <a:t>。3</a:t>
              </a:r>
              <a:r>
                <a:rPr lang="zh-CN" altLang="en-US" sz="1400" dirty="0">
                  <a:cs typeface="Noto Sans SC" panose="020B0200000000000000" charset="-122"/>
                  <a:sym typeface="Noto Sans SC" panose="020B0200000000000000" charset="-122"/>
                </a:rPr>
                <a:t>.儿童慎用。如确需使用，服药期间应加强监测，如发现肝生化指标异常，或出现全身乏力、食欲减退、恶心、厌油腻、上腹胀痛、尿黄、目黄、皮肤黄染等可能与肝损伤有关的临床表现时，应立即停药并就医。4.过敏体质者慎用。5.请将本品放在儿童不能接触的地方。</a:t>
              </a:r>
            </a:p>
          </p:txBody>
        </p:sp>
      </p:grpSp>
      <p:grpSp>
        <p:nvGrpSpPr>
          <p:cNvPr id="16" name="组合 3"/>
          <p:cNvGrpSpPr/>
          <p:nvPr/>
        </p:nvGrpSpPr>
        <p:grpSpPr>
          <a:xfrm>
            <a:off x="286602" y="3792261"/>
            <a:ext cx="6669518" cy="2335585"/>
            <a:chOff x="8066029" y="1377407"/>
            <a:chExt cx="3484880" cy="2168303"/>
          </a:xfrm>
        </p:grpSpPr>
        <p:sp>
          <p:nvSpPr>
            <p:cNvPr id="26" name="3"/>
            <p:cNvSpPr/>
            <p:nvPr/>
          </p:nvSpPr>
          <p:spPr>
            <a:xfrm>
              <a:off x="8066029" y="1377407"/>
              <a:ext cx="3484880" cy="2168303"/>
            </a:xfrm>
            <a:prstGeom prst="roundRect">
              <a:avLst>
                <a:gd name="adj" fmla="val 5290"/>
              </a:avLst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63500" dir="2700000" algn="tl" rotWithShape="0">
                <a:schemeClr val="accent2">
                  <a:lumMod val="20000"/>
                  <a:lumOff val="8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7" name="3"/>
            <p:cNvSpPr/>
            <p:nvPr/>
          </p:nvSpPr>
          <p:spPr>
            <a:xfrm>
              <a:off x="10446099" y="2579901"/>
              <a:ext cx="980147" cy="843176"/>
            </a:xfrm>
            <a:custGeom>
              <a:avLst/>
              <a:gdLst>
                <a:gd name="connsiteX0" fmla="*/ 325191 w 472867"/>
                <a:gd name="connsiteY0" fmla="*/ 203374 h 406786"/>
                <a:gd name="connsiteX1" fmla="*/ 389074 w 472867"/>
                <a:gd name="connsiteY1" fmla="*/ 267258 h 406786"/>
                <a:gd name="connsiteX2" fmla="*/ 472868 w 472867"/>
                <a:gd name="connsiteY2" fmla="*/ 267258 h 406786"/>
                <a:gd name="connsiteX3" fmla="*/ 472868 w 472867"/>
                <a:gd name="connsiteY3" fmla="*/ 335461 h 406786"/>
                <a:gd name="connsiteX4" fmla="*/ 401579 w 472867"/>
                <a:gd name="connsiteY4" fmla="*/ 406787 h 406786"/>
                <a:gd name="connsiteX5" fmla="*/ 28013 w 472867"/>
                <a:gd name="connsiteY5" fmla="*/ 406787 h 406786"/>
                <a:gd name="connsiteX6" fmla="*/ 336 w 472867"/>
                <a:gd name="connsiteY6" fmla="*/ 382713 h 406786"/>
                <a:gd name="connsiteX7" fmla="*/ 0 w 472867"/>
                <a:gd name="connsiteY7" fmla="*/ 378622 h 406786"/>
                <a:gd name="connsiteX8" fmla="*/ 0 w 472867"/>
                <a:gd name="connsiteY8" fmla="*/ 28015 h 406786"/>
                <a:gd name="connsiteX9" fmla="*/ 2565 w 472867"/>
                <a:gd name="connsiteY9" fmla="*/ 16369 h 406786"/>
                <a:gd name="connsiteX10" fmla="*/ 28013 w 472867"/>
                <a:gd name="connsiteY10" fmla="*/ 0 h 406786"/>
                <a:gd name="connsiteX11" fmla="*/ 401579 w 472867"/>
                <a:gd name="connsiteY11" fmla="*/ 0 h 406786"/>
                <a:gd name="connsiteX12" fmla="*/ 452701 w 472867"/>
                <a:gd name="connsiteY12" fmla="*/ 21688 h 406786"/>
                <a:gd name="connsiteX13" fmla="*/ 472868 w 472867"/>
                <a:gd name="connsiteY13" fmla="*/ 71287 h 406786"/>
                <a:gd name="connsiteX14" fmla="*/ 472868 w 472867"/>
                <a:gd name="connsiteY14" fmla="*/ 139487 h 406786"/>
                <a:gd name="connsiteX15" fmla="*/ 389074 w 472867"/>
                <a:gd name="connsiteY15" fmla="*/ 139487 h 406786"/>
                <a:gd name="connsiteX16" fmla="*/ 325191 w 472867"/>
                <a:gd name="connsiteY16" fmla="*/ 203374 h 40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2867" h="406786">
                  <a:moveTo>
                    <a:pt x="325191" y="203374"/>
                  </a:moveTo>
                  <a:cubicBezTo>
                    <a:pt x="325191" y="238611"/>
                    <a:pt x="353839" y="267258"/>
                    <a:pt x="389074" y="267258"/>
                  </a:cubicBezTo>
                  <a:lnTo>
                    <a:pt x="472868" y="267258"/>
                  </a:lnTo>
                  <a:lnTo>
                    <a:pt x="472868" y="335461"/>
                  </a:lnTo>
                  <a:cubicBezTo>
                    <a:pt x="472868" y="374788"/>
                    <a:pt x="440903" y="406787"/>
                    <a:pt x="401579" y="406787"/>
                  </a:cubicBezTo>
                  <a:lnTo>
                    <a:pt x="28013" y="406787"/>
                  </a:lnTo>
                  <a:cubicBezTo>
                    <a:pt x="14175" y="406787"/>
                    <a:pt x="2270" y="396407"/>
                    <a:pt x="336" y="382713"/>
                  </a:cubicBezTo>
                  <a:cubicBezTo>
                    <a:pt x="111" y="381301"/>
                    <a:pt x="0" y="379998"/>
                    <a:pt x="0" y="378622"/>
                  </a:cubicBezTo>
                  <a:lnTo>
                    <a:pt x="0" y="28015"/>
                  </a:lnTo>
                  <a:cubicBezTo>
                    <a:pt x="0" y="23994"/>
                    <a:pt x="857" y="20053"/>
                    <a:pt x="2565" y="16369"/>
                  </a:cubicBezTo>
                  <a:cubicBezTo>
                    <a:pt x="7143" y="6438"/>
                    <a:pt x="17151" y="0"/>
                    <a:pt x="28013" y="0"/>
                  </a:cubicBezTo>
                  <a:lnTo>
                    <a:pt x="401579" y="0"/>
                  </a:lnTo>
                  <a:cubicBezTo>
                    <a:pt x="421073" y="0"/>
                    <a:pt x="439233" y="7698"/>
                    <a:pt x="452701" y="21688"/>
                  </a:cubicBezTo>
                  <a:cubicBezTo>
                    <a:pt x="465725" y="35083"/>
                    <a:pt x="472868" y="52682"/>
                    <a:pt x="472868" y="71287"/>
                  </a:cubicBezTo>
                  <a:lnTo>
                    <a:pt x="472868" y="139487"/>
                  </a:lnTo>
                  <a:lnTo>
                    <a:pt x="389074" y="139487"/>
                  </a:lnTo>
                  <a:cubicBezTo>
                    <a:pt x="353839" y="139487"/>
                    <a:pt x="325191" y="168137"/>
                    <a:pt x="325191" y="203374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8" name="3"/>
            <p:cNvSpPr/>
            <p:nvPr/>
          </p:nvSpPr>
          <p:spPr>
            <a:xfrm>
              <a:off x="10446099" y="2579901"/>
              <a:ext cx="980147" cy="843176"/>
            </a:xfrm>
            <a:custGeom>
              <a:avLst/>
              <a:gdLst>
                <a:gd name="connsiteX0" fmla="*/ 325191 w 472867"/>
                <a:gd name="connsiteY0" fmla="*/ 203374 h 406786"/>
                <a:gd name="connsiteX1" fmla="*/ 389074 w 472867"/>
                <a:gd name="connsiteY1" fmla="*/ 267258 h 406786"/>
                <a:gd name="connsiteX2" fmla="*/ 472868 w 472867"/>
                <a:gd name="connsiteY2" fmla="*/ 267258 h 406786"/>
                <a:gd name="connsiteX3" fmla="*/ 472868 w 472867"/>
                <a:gd name="connsiteY3" fmla="*/ 335461 h 406786"/>
                <a:gd name="connsiteX4" fmla="*/ 401579 w 472867"/>
                <a:gd name="connsiteY4" fmla="*/ 406787 h 406786"/>
                <a:gd name="connsiteX5" fmla="*/ 28013 w 472867"/>
                <a:gd name="connsiteY5" fmla="*/ 406787 h 406786"/>
                <a:gd name="connsiteX6" fmla="*/ 336 w 472867"/>
                <a:gd name="connsiteY6" fmla="*/ 382713 h 406786"/>
                <a:gd name="connsiteX7" fmla="*/ 0 w 472867"/>
                <a:gd name="connsiteY7" fmla="*/ 378622 h 406786"/>
                <a:gd name="connsiteX8" fmla="*/ 0 w 472867"/>
                <a:gd name="connsiteY8" fmla="*/ 28015 h 406786"/>
                <a:gd name="connsiteX9" fmla="*/ 2565 w 472867"/>
                <a:gd name="connsiteY9" fmla="*/ 16369 h 406786"/>
                <a:gd name="connsiteX10" fmla="*/ 28013 w 472867"/>
                <a:gd name="connsiteY10" fmla="*/ 0 h 406786"/>
                <a:gd name="connsiteX11" fmla="*/ 401579 w 472867"/>
                <a:gd name="connsiteY11" fmla="*/ 0 h 406786"/>
                <a:gd name="connsiteX12" fmla="*/ 452701 w 472867"/>
                <a:gd name="connsiteY12" fmla="*/ 21688 h 406786"/>
                <a:gd name="connsiteX13" fmla="*/ 472868 w 472867"/>
                <a:gd name="connsiteY13" fmla="*/ 71287 h 406786"/>
                <a:gd name="connsiteX14" fmla="*/ 472868 w 472867"/>
                <a:gd name="connsiteY14" fmla="*/ 139487 h 406786"/>
                <a:gd name="connsiteX15" fmla="*/ 389074 w 472867"/>
                <a:gd name="connsiteY15" fmla="*/ 139487 h 406786"/>
                <a:gd name="connsiteX16" fmla="*/ 325191 w 472867"/>
                <a:gd name="connsiteY16" fmla="*/ 203374 h 40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2867" h="406786">
                  <a:moveTo>
                    <a:pt x="325191" y="203374"/>
                  </a:moveTo>
                  <a:cubicBezTo>
                    <a:pt x="325191" y="238611"/>
                    <a:pt x="353839" y="267258"/>
                    <a:pt x="389074" y="267258"/>
                  </a:cubicBezTo>
                  <a:lnTo>
                    <a:pt x="472868" y="267258"/>
                  </a:lnTo>
                  <a:lnTo>
                    <a:pt x="472868" y="335461"/>
                  </a:lnTo>
                  <a:cubicBezTo>
                    <a:pt x="472868" y="374788"/>
                    <a:pt x="440903" y="406787"/>
                    <a:pt x="401579" y="406787"/>
                  </a:cubicBezTo>
                  <a:lnTo>
                    <a:pt x="28013" y="406787"/>
                  </a:lnTo>
                  <a:cubicBezTo>
                    <a:pt x="14175" y="406787"/>
                    <a:pt x="2270" y="396407"/>
                    <a:pt x="336" y="382713"/>
                  </a:cubicBezTo>
                  <a:cubicBezTo>
                    <a:pt x="111" y="381301"/>
                    <a:pt x="0" y="379998"/>
                    <a:pt x="0" y="378622"/>
                  </a:cubicBezTo>
                  <a:lnTo>
                    <a:pt x="0" y="28015"/>
                  </a:lnTo>
                  <a:cubicBezTo>
                    <a:pt x="0" y="23994"/>
                    <a:pt x="857" y="20053"/>
                    <a:pt x="2565" y="16369"/>
                  </a:cubicBezTo>
                  <a:cubicBezTo>
                    <a:pt x="7143" y="6438"/>
                    <a:pt x="17151" y="0"/>
                    <a:pt x="28013" y="0"/>
                  </a:cubicBezTo>
                  <a:lnTo>
                    <a:pt x="401579" y="0"/>
                  </a:lnTo>
                  <a:cubicBezTo>
                    <a:pt x="421073" y="0"/>
                    <a:pt x="439233" y="7698"/>
                    <a:pt x="452701" y="21688"/>
                  </a:cubicBezTo>
                  <a:cubicBezTo>
                    <a:pt x="465725" y="35083"/>
                    <a:pt x="472868" y="52682"/>
                    <a:pt x="472868" y="71287"/>
                  </a:cubicBezTo>
                  <a:lnTo>
                    <a:pt x="472868" y="139487"/>
                  </a:lnTo>
                  <a:lnTo>
                    <a:pt x="389074" y="139487"/>
                  </a:lnTo>
                  <a:cubicBezTo>
                    <a:pt x="353839" y="139487"/>
                    <a:pt x="325191" y="168137"/>
                    <a:pt x="325191" y="203374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9" name="3"/>
            <p:cNvSpPr/>
            <p:nvPr/>
          </p:nvSpPr>
          <p:spPr>
            <a:xfrm>
              <a:off x="11153771" y="2902653"/>
              <a:ext cx="320851" cy="197606"/>
            </a:xfrm>
            <a:custGeom>
              <a:avLst/>
              <a:gdLst>
                <a:gd name="connsiteX0" fmla="*/ 134475 w 154793"/>
                <a:gd name="connsiteY0" fmla="*/ 0 h 95334"/>
                <a:gd name="connsiteX1" fmla="*/ 47676 w 154793"/>
                <a:gd name="connsiteY1" fmla="*/ 0 h 95334"/>
                <a:gd name="connsiteX2" fmla="*/ 0 w 154793"/>
                <a:gd name="connsiteY2" fmla="*/ 47667 h 95334"/>
                <a:gd name="connsiteX3" fmla="*/ 47676 w 154793"/>
                <a:gd name="connsiteY3" fmla="*/ 95335 h 95334"/>
                <a:gd name="connsiteX4" fmla="*/ 134475 w 154793"/>
                <a:gd name="connsiteY4" fmla="*/ 95335 h 95334"/>
                <a:gd name="connsiteX5" fmla="*/ 154794 w 154793"/>
                <a:gd name="connsiteY5" fmla="*/ 75018 h 95334"/>
                <a:gd name="connsiteX6" fmla="*/ 154794 w 154793"/>
                <a:gd name="connsiteY6" fmla="*/ 20319 h 95334"/>
                <a:gd name="connsiteX7" fmla="*/ 134475 w 154793"/>
                <a:gd name="connsiteY7" fmla="*/ 0 h 95334"/>
                <a:gd name="connsiteX8" fmla="*/ 45531 w 154793"/>
                <a:gd name="connsiteY8" fmla="*/ 71621 h 95334"/>
                <a:gd name="connsiteX9" fmla="*/ 21581 w 154793"/>
                <a:gd name="connsiteY9" fmla="*/ 47663 h 95334"/>
                <a:gd name="connsiteX10" fmla="*/ 45531 w 154793"/>
                <a:gd name="connsiteY10" fmla="*/ 23720 h 95334"/>
                <a:gd name="connsiteX11" fmla="*/ 69465 w 154793"/>
                <a:gd name="connsiteY11" fmla="*/ 47663 h 95334"/>
                <a:gd name="connsiteX12" fmla="*/ 45531 w 154793"/>
                <a:gd name="connsiteY12" fmla="*/ 71621 h 9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793" h="95334">
                  <a:moveTo>
                    <a:pt x="134475" y="0"/>
                  </a:moveTo>
                  <a:lnTo>
                    <a:pt x="47676" y="0"/>
                  </a:lnTo>
                  <a:cubicBezTo>
                    <a:pt x="21382" y="0"/>
                    <a:pt x="0" y="21386"/>
                    <a:pt x="0" y="47667"/>
                  </a:cubicBezTo>
                  <a:cubicBezTo>
                    <a:pt x="0" y="73951"/>
                    <a:pt x="21382" y="95335"/>
                    <a:pt x="47676" y="95335"/>
                  </a:cubicBezTo>
                  <a:lnTo>
                    <a:pt x="134475" y="95335"/>
                  </a:lnTo>
                  <a:cubicBezTo>
                    <a:pt x="145683" y="95335"/>
                    <a:pt x="154794" y="86226"/>
                    <a:pt x="154794" y="75018"/>
                  </a:cubicBezTo>
                  <a:lnTo>
                    <a:pt x="154794" y="20319"/>
                  </a:lnTo>
                  <a:cubicBezTo>
                    <a:pt x="154794" y="9117"/>
                    <a:pt x="145683" y="0"/>
                    <a:pt x="134475" y="0"/>
                  </a:cubicBezTo>
                  <a:close/>
                  <a:moveTo>
                    <a:pt x="45531" y="71621"/>
                  </a:moveTo>
                  <a:cubicBezTo>
                    <a:pt x="32320" y="71621"/>
                    <a:pt x="21581" y="60878"/>
                    <a:pt x="21581" y="47663"/>
                  </a:cubicBezTo>
                  <a:cubicBezTo>
                    <a:pt x="21581" y="34459"/>
                    <a:pt x="32320" y="23720"/>
                    <a:pt x="45531" y="23720"/>
                  </a:cubicBezTo>
                  <a:cubicBezTo>
                    <a:pt x="58732" y="23720"/>
                    <a:pt x="69465" y="34459"/>
                    <a:pt x="69465" y="47663"/>
                  </a:cubicBezTo>
                  <a:cubicBezTo>
                    <a:pt x="69465" y="60878"/>
                    <a:pt x="58732" y="71621"/>
                    <a:pt x="45531" y="7162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0" name="3"/>
            <p:cNvSpPr/>
            <p:nvPr/>
          </p:nvSpPr>
          <p:spPr>
            <a:xfrm>
              <a:off x="10444393" y="2392474"/>
              <a:ext cx="945618" cy="189375"/>
            </a:xfrm>
            <a:custGeom>
              <a:avLst/>
              <a:gdLst>
                <a:gd name="connsiteX0" fmla="*/ 28846 w 456209"/>
                <a:gd name="connsiteY0" fmla="*/ 68520 h 91363"/>
                <a:gd name="connsiteX1" fmla="*/ 402402 w 456209"/>
                <a:gd name="connsiteY1" fmla="*/ 68520 h 91363"/>
                <a:gd name="connsiteX2" fmla="*/ 456209 w 456209"/>
                <a:gd name="connsiteY2" fmla="*/ 91363 h 91363"/>
                <a:gd name="connsiteX3" fmla="*/ 455363 w 456209"/>
                <a:gd name="connsiteY3" fmla="*/ 72701 h 91363"/>
                <a:gd name="connsiteX4" fmla="*/ 370231 w 456209"/>
                <a:gd name="connsiteY4" fmla="*/ 955 h 91363"/>
                <a:gd name="connsiteX5" fmla="*/ 25754 w 456209"/>
                <a:gd name="connsiteY5" fmla="*/ 54765 h 91363"/>
                <a:gd name="connsiteX6" fmla="*/ 0 w 456209"/>
                <a:gd name="connsiteY6" fmla="*/ 87062 h 91363"/>
                <a:gd name="connsiteX7" fmla="*/ 28846 w 456209"/>
                <a:gd name="connsiteY7" fmla="*/ 68520 h 9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209" h="91363">
                  <a:moveTo>
                    <a:pt x="28846" y="68520"/>
                  </a:moveTo>
                  <a:lnTo>
                    <a:pt x="402402" y="68520"/>
                  </a:lnTo>
                  <a:cubicBezTo>
                    <a:pt x="423486" y="68520"/>
                    <a:pt x="442637" y="77246"/>
                    <a:pt x="456209" y="91363"/>
                  </a:cubicBezTo>
                  <a:lnTo>
                    <a:pt x="455363" y="72701"/>
                  </a:lnTo>
                  <a:cubicBezTo>
                    <a:pt x="453237" y="25861"/>
                    <a:pt x="414461" y="-6012"/>
                    <a:pt x="370231" y="955"/>
                  </a:cubicBezTo>
                  <a:lnTo>
                    <a:pt x="25754" y="54765"/>
                  </a:lnTo>
                  <a:cubicBezTo>
                    <a:pt x="12244" y="56949"/>
                    <a:pt x="1035" y="71130"/>
                    <a:pt x="0" y="87062"/>
                  </a:cubicBezTo>
                  <a:cubicBezTo>
                    <a:pt x="5030" y="76155"/>
                    <a:pt x="16063" y="68520"/>
                    <a:pt x="28846" y="6852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1" name="3"/>
            <p:cNvSpPr/>
            <p:nvPr/>
          </p:nvSpPr>
          <p:spPr>
            <a:xfrm>
              <a:off x="8267636" y="1537487"/>
              <a:ext cx="1311219" cy="42611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txBody>
            <a:bodyPr vert="horz" lIns="0" tIns="98497" rIns="0" bIns="98497" anchor="ctr">
              <a:noAutofit/>
            </a:bodyPr>
            <a:lstStyle/>
            <a:p>
              <a:pPr algn="ctr" defTabSz="914400">
                <a:lnSpc>
                  <a:spcPct val="120000"/>
                </a:lnSpc>
              </a:pPr>
              <a:endParaRPr lang="zh-CN" altLang="en-US" b="1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2" name="Title-3"/>
            <p:cNvSpPr txBox="1"/>
            <p:nvPr>
              <p:custDataLst>
                <p:tags r:id="rId3"/>
              </p:custDataLst>
            </p:nvPr>
          </p:nvSpPr>
          <p:spPr>
            <a:xfrm>
              <a:off x="8317951" y="1565876"/>
              <a:ext cx="1210589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毒理研究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Body-3"/>
            <p:cNvSpPr txBox="1"/>
            <p:nvPr>
              <p:custDataLst>
                <p:tags r:id="rId4"/>
              </p:custDataLst>
            </p:nvPr>
          </p:nvSpPr>
          <p:spPr>
            <a:xfrm>
              <a:off x="8188136" y="1985272"/>
              <a:ext cx="3308163" cy="136306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>
              <a:defPPr>
                <a:defRPr lang="en-US"/>
              </a:defPPr>
              <a:lvl1pPr algn="just" defTabSz="914400" latinLnBrk="1" hangingPunct="0">
                <a:lnSpc>
                  <a:spcPct val="120000"/>
                </a:lnSpc>
                <a:defRPr sz="1200" spc="130">
                  <a:latin typeface="+mn-ea"/>
                </a:defRPr>
              </a:lvl1pPr>
              <a:lvl2pPr defTabSz="914400"/>
              <a:lvl3pPr defTabSz="914400"/>
              <a:lvl4pPr defTabSz="914400"/>
              <a:lvl5pPr defTabSz="914400"/>
              <a:lvl6pPr defTabSz="914400"/>
              <a:lvl7pPr defTabSz="914400"/>
              <a:lvl8pPr defTabSz="914400"/>
              <a:lvl9pPr defTabSz="914400"/>
            </a:lstStyle>
            <a:p>
              <a:pPr algn="l">
                <a:lnSpc>
                  <a:spcPct val="108000"/>
                </a:lnSpc>
                <a:defRPr/>
              </a:pPr>
              <a:r>
                <a:rPr lang="en-US" altLang="zh-CN" sz="1400" spc="0" dirty="0" smtClean="0">
                  <a:uFillTx/>
                </a:rPr>
                <a:t>1</a:t>
              </a:r>
              <a:r>
                <a:rPr lang="zh-CN" altLang="en-US" sz="1400" spc="0" dirty="0" smtClean="0">
                  <a:uFillTx/>
                </a:rPr>
                <a:t>、成年</a:t>
              </a:r>
              <a:r>
                <a:rPr lang="zh-CN" altLang="en-US" sz="1400" spc="0" dirty="0">
                  <a:uFillTx/>
                </a:rPr>
                <a:t>大鼠 </a:t>
              </a:r>
              <a:r>
                <a:rPr lang="en-US" altLang="zh-CN" sz="1400" spc="0" dirty="0">
                  <a:uFillTx/>
                </a:rPr>
                <a:t>6 </a:t>
              </a:r>
              <a:r>
                <a:rPr lang="zh-CN" altLang="en-US" sz="1400" spc="0" dirty="0">
                  <a:uFillTx/>
                </a:rPr>
                <a:t>个月毒性试验：</a:t>
              </a:r>
              <a:r>
                <a:rPr lang="en-US" altLang="zh-CN" sz="1400" spc="0" dirty="0">
                  <a:uFillTx/>
                </a:rPr>
                <a:t>SD</a:t>
              </a:r>
              <a:r>
                <a:rPr lang="zh-CN" altLang="en-US" sz="1400" spc="0" dirty="0">
                  <a:uFillTx/>
                </a:rPr>
                <a:t>大鼠分</a:t>
              </a:r>
              <a:r>
                <a:rPr lang="en-US" altLang="zh-CN" sz="1400" spc="0" dirty="0">
                  <a:uFillTx/>
                </a:rPr>
                <a:t>3</a:t>
              </a:r>
              <a:r>
                <a:rPr lang="zh-CN" altLang="en-US" sz="1400" spc="0" dirty="0">
                  <a:uFillTx/>
                </a:rPr>
                <a:t>个剂量（</a:t>
              </a:r>
              <a:r>
                <a:rPr lang="en-US" altLang="zh-CN" sz="1400" spc="0" dirty="0">
                  <a:uFillTx/>
                </a:rPr>
                <a:t>5.6</a:t>
              </a:r>
              <a:r>
                <a:rPr lang="zh-CN" altLang="en-US" sz="1400" spc="0" dirty="0">
                  <a:uFillTx/>
                </a:rPr>
                <a:t>、</a:t>
              </a:r>
              <a:r>
                <a:rPr lang="en-US" altLang="zh-CN" sz="1400" spc="0" dirty="0">
                  <a:uFillTx/>
                </a:rPr>
                <a:t>11.1</a:t>
              </a:r>
              <a:r>
                <a:rPr lang="zh-CN" altLang="en-US" sz="1400" spc="0" dirty="0">
                  <a:uFillTx/>
                </a:rPr>
                <a:t>、</a:t>
              </a:r>
              <a:r>
                <a:rPr lang="en-US" altLang="zh-CN" sz="1400" spc="0" dirty="0">
                  <a:uFillTx/>
                </a:rPr>
                <a:t>21.7g </a:t>
              </a:r>
              <a:r>
                <a:rPr lang="zh-CN" altLang="en-US" sz="1400" spc="0" dirty="0">
                  <a:uFillTx/>
                </a:rPr>
                <a:t>饮片 </a:t>
              </a:r>
              <a:r>
                <a:rPr lang="en-US" altLang="zh-CN" sz="1400" spc="0" dirty="0">
                  <a:uFillTx/>
                </a:rPr>
                <a:t>/kg</a:t>
              </a:r>
              <a:r>
                <a:rPr lang="zh-CN" altLang="en-US" sz="1400" spc="0" dirty="0">
                  <a:uFillTx/>
                </a:rPr>
                <a:t>，为人临床用量 </a:t>
              </a:r>
              <a:r>
                <a:rPr lang="en-US" altLang="zh-CN" sz="1400" spc="0" dirty="0">
                  <a:uFillTx/>
                </a:rPr>
                <a:t>0.9</a:t>
              </a:r>
              <a:r>
                <a:rPr lang="zh-CN" altLang="en-US" sz="1400" spc="0" dirty="0">
                  <a:uFillTx/>
                </a:rPr>
                <a:t>、</a:t>
              </a:r>
              <a:r>
                <a:rPr lang="en-US" altLang="zh-CN" sz="1400" spc="0" dirty="0">
                  <a:uFillTx/>
                </a:rPr>
                <a:t>1.8</a:t>
              </a:r>
              <a:r>
                <a:rPr lang="zh-CN" altLang="en-US" sz="1400" spc="0" dirty="0">
                  <a:uFillTx/>
                </a:rPr>
                <a:t>、</a:t>
              </a:r>
              <a:r>
                <a:rPr lang="en-US" altLang="zh-CN" sz="1400" spc="0" dirty="0">
                  <a:uFillTx/>
                </a:rPr>
                <a:t>3.5 </a:t>
              </a:r>
              <a:r>
                <a:rPr lang="zh-CN" altLang="en-US" sz="1400" spc="0" dirty="0">
                  <a:uFillTx/>
                </a:rPr>
                <a:t>倍），每日 </a:t>
              </a:r>
              <a:r>
                <a:rPr lang="en-US" altLang="zh-CN" sz="1400" spc="0" dirty="0">
                  <a:uFillTx/>
                </a:rPr>
                <a:t>2 </a:t>
              </a:r>
              <a:r>
                <a:rPr lang="zh-CN" altLang="en-US" sz="1400" spc="0" dirty="0">
                  <a:uFillTx/>
                </a:rPr>
                <a:t>次灌胃，给药 </a:t>
              </a:r>
              <a:r>
                <a:rPr lang="en-US" altLang="zh-CN" sz="1400" spc="0" dirty="0">
                  <a:uFillTx/>
                </a:rPr>
                <a:t>6 </a:t>
              </a:r>
              <a:r>
                <a:rPr lang="zh-CN" altLang="en-US" sz="1400" spc="0" dirty="0">
                  <a:uFillTx/>
                </a:rPr>
                <a:t>个月 </a:t>
              </a:r>
              <a:r>
                <a:rPr lang="en-US" altLang="zh-CN" sz="1400" spc="0" dirty="0">
                  <a:uFillTx/>
                </a:rPr>
                <a:t>+ </a:t>
              </a:r>
              <a:r>
                <a:rPr lang="zh-CN" altLang="en-US" sz="1400" spc="0" dirty="0">
                  <a:uFillTx/>
                </a:rPr>
                <a:t>停药恢复期 </a:t>
              </a:r>
              <a:r>
                <a:rPr lang="en-US" altLang="zh-CN" sz="1400" spc="0" dirty="0">
                  <a:uFillTx/>
                </a:rPr>
                <a:t>6 </a:t>
              </a:r>
              <a:r>
                <a:rPr lang="zh-CN" altLang="en-US" sz="1400" spc="0" dirty="0">
                  <a:uFillTx/>
                </a:rPr>
                <a:t>周，无明确毒理异常。</a:t>
              </a:r>
            </a:p>
            <a:p>
              <a:pPr algn="l">
                <a:lnSpc>
                  <a:spcPct val="108000"/>
                </a:lnSpc>
                <a:defRPr/>
              </a:pPr>
              <a:r>
                <a:rPr lang="en-US" altLang="zh-CN" sz="1400" spc="0" dirty="0">
                  <a:uFillTx/>
                </a:rPr>
                <a:t>2</a:t>
              </a:r>
              <a:r>
                <a:rPr lang="zh-CN" altLang="en-US" sz="1400" spc="0" dirty="0">
                  <a:uFillTx/>
                </a:rPr>
                <a:t>、幼龄大鼠 </a:t>
              </a:r>
              <a:r>
                <a:rPr lang="en-US" altLang="zh-CN" sz="1400" spc="0" dirty="0">
                  <a:uFillTx/>
                </a:rPr>
                <a:t>3 </a:t>
              </a:r>
              <a:r>
                <a:rPr lang="zh-CN" altLang="en-US" sz="1400" spc="0" dirty="0">
                  <a:uFillTx/>
                </a:rPr>
                <a:t>个月毒性试验：幼龄 </a:t>
              </a:r>
              <a:r>
                <a:rPr lang="en-US" altLang="zh-CN" sz="1400" spc="0" dirty="0">
                  <a:uFillTx/>
                </a:rPr>
                <a:t>SD </a:t>
              </a:r>
              <a:r>
                <a:rPr lang="zh-CN" altLang="en-US" sz="1400" spc="0" dirty="0">
                  <a:uFillTx/>
                </a:rPr>
                <a:t>大鼠自出生</a:t>
              </a:r>
              <a:r>
                <a:rPr lang="en-US" altLang="zh-CN" sz="1400" spc="0" dirty="0">
                  <a:uFillTx/>
                </a:rPr>
                <a:t>10</a:t>
              </a:r>
              <a:r>
                <a:rPr lang="zh-CN" altLang="en-US" sz="1400" spc="0" dirty="0">
                  <a:uFillTx/>
                </a:rPr>
                <a:t>日龄灌胃给药</a:t>
              </a:r>
              <a:r>
                <a:rPr lang="en-US" altLang="zh-CN" sz="1400" spc="0" dirty="0">
                  <a:uFillTx/>
                </a:rPr>
                <a:t>13</a:t>
              </a:r>
              <a:r>
                <a:rPr lang="zh-CN" altLang="en-US" sz="1400" spc="0" dirty="0">
                  <a:uFillTx/>
                </a:rPr>
                <a:t>周（</a:t>
              </a:r>
              <a:r>
                <a:rPr lang="en-US" altLang="zh-CN" sz="1400" spc="0" dirty="0">
                  <a:uFillTx/>
                </a:rPr>
                <a:t>3.1</a:t>
              </a:r>
              <a:r>
                <a:rPr lang="zh-CN" altLang="en-US" sz="1400" spc="0" dirty="0">
                  <a:uFillTx/>
                </a:rPr>
                <a:t>～</a:t>
              </a:r>
              <a:r>
                <a:rPr lang="en-US" altLang="zh-CN" sz="1400" spc="0" dirty="0">
                  <a:uFillTx/>
                </a:rPr>
                <a:t>21.7g </a:t>
              </a:r>
              <a:r>
                <a:rPr lang="zh-CN" altLang="en-US" sz="1400" spc="0" dirty="0">
                  <a:uFillTx/>
                </a:rPr>
                <a:t>饮片 </a:t>
              </a:r>
              <a:r>
                <a:rPr lang="en-US" altLang="zh-CN" sz="1400" spc="0" dirty="0">
                  <a:uFillTx/>
                </a:rPr>
                <a:t>/kg</a:t>
              </a:r>
              <a:r>
                <a:rPr lang="zh-CN" altLang="en-US" sz="1400" spc="0" dirty="0">
                  <a:uFillTx/>
                </a:rPr>
                <a:t>），给药频次分段为一日</a:t>
              </a:r>
              <a:r>
                <a:rPr lang="en-US" altLang="zh-CN" sz="1400" spc="0" dirty="0">
                  <a:uFillTx/>
                </a:rPr>
                <a:t>1</a:t>
              </a:r>
              <a:r>
                <a:rPr lang="zh-CN" altLang="en-US" sz="1400" spc="0" dirty="0">
                  <a:uFillTx/>
                </a:rPr>
                <a:t>次、一日</a:t>
              </a:r>
              <a:r>
                <a:rPr lang="en-US" altLang="zh-CN" sz="1400" spc="0" dirty="0">
                  <a:uFillTx/>
                </a:rPr>
                <a:t>2</a:t>
              </a:r>
              <a:r>
                <a:rPr lang="zh-CN" altLang="en-US" sz="1400" spc="0" dirty="0">
                  <a:uFillTx/>
                </a:rPr>
                <a:t>次，停药恢复 </a:t>
              </a:r>
              <a:r>
                <a:rPr lang="en-US" altLang="zh-CN" sz="1400" spc="0" dirty="0">
                  <a:uFillTx/>
                </a:rPr>
                <a:t>4 </a:t>
              </a:r>
              <a:r>
                <a:rPr lang="zh-CN" altLang="en-US" sz="1400" spc="0" dirty="0">
                  <a:uFillTx/>
                </a:rPr>
                <a:t>周。各组粪便染药色；中、高剂量组给药末期出现轻至轻度肝肝细胞空泡变，恢复期部分好转，其余指标无异常。</a:t>
              </a:r>
            </a:p>
          </p:txBody>
        </p:sp>
      </p:grpSp>
      <p:grpSp>
        <p:nvGrpSpPr>
          <p:cNvPr id="17" name="组合 4"/>
          <p:cNvGrpSpPr/>
          <p:nvPr/>
        </p:nvGrpSpPr>
        <p:grpSpPr>
          <a:xfrm>
            <a:off x="7074518" y="3792261"/>
            <a:ext cx="4894567" cy="2335585"/>
            <a:chOff x="677763" y="3776797"/>
            <a:chExt cx="3484880" cy="2168303"/>
          </a:xfrm>
        </p:grpSpPr>
        <p:sp>
          <p:nvSpPr>
            <p:cNvPr id="18" name="4"/>
            <p:cNvSpPr/>
            <p:nvPr/>
          </p:nvSpPr>
          <p:spPr>
            <a:xfrm>
              <a:off x="677763" y="3776797"/>
              <a:ext cx="3484880" cy="2168303"/>
            </a:xfrm>
            <a:prstGeom prst="roundRect">
              <a:avLst>
                <a:gd name="adj" fmla="val 5290"/>
              </a:avLst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dist="63500" dir="2700000" algn="tl" rotWithShape="0">
                <a:schemeClr val="accent2">
                  <a:lumMod val="20000"/>
                  <a:lumOff val="8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19" name="4"/>
            <p:cNvSpPr/>
            <p:nvPr/>
          </p:nvSpPr>
          <p:spPr>
            <a:xfrm>
              <a:off x="2872053" y="4735814"/>
              <a:ext cx="1290589" cy="1209286"/>
            </a:xfrm>
            <a:custGeom>
              <a:avLst/>
              <a:gdLst>
                <a:gd name="connsiteX0" fmla="*/ 139571 w 497203"/>
                <a:gd name="connsiteY0" fmla="*/ 387128 h 465881"/>
                <a:gd name="connsiteX1" fmla="*/ 486528 w 497203"/>
                <a:gd name="connsiteY1" fmla="*/ 387128 h 465881"/>
                <a:gd name="connsiteX2" fmla="*/ 447291 w 497203"/>
                <a:gd name="connsiteY2" fmla="*/ 186870 h 465881"/>
                <a:gd name="connsiteX3" fmla="*/ 417421 w 497203"/>
                <a:gd name="connsiteY3" fmla="*/ 161900 h 465881"/>
                <a:gd name="connsiteX4" fmla="*/ 400374 w 497203"/>
                <a:gd name="connsiteY4" fmla="*/ 161900 h 465881"/>
                <a:gd name="connsiteX5" fmla="*/ 402627 w 497203"/>
                <a:gd name="connsiteY5" fmla="*/ 202131 h 465881"/>
                <a:gd name="connsiteX6" fmla="*/ 402605 w 497203"/>
                <a:gd name="connsiteY6" fmla="*/ 201966 h 465881"/>
                <a:gd name="connsiteX7" fmla="*/ 402594 w 497203"/>
                <a:gd name="connsiteY7" fmla="*/ 203046 h 465881"/>
                <a:gd name="connsiteX8" fmla="*/ 402515 w 497203"/>
                <a:gd name="connsiteY8" fmla="*/ 203423 h 465881"/>
                <a:gd name="connsiteX9" fmla="*/ 402515 w 497203"/>
                <a:gd name="connsiteY9" fmla="*/ 203706 h 465881"/>
                <a:gd name="connsiteX10" fmla="*/ 402579 w 497203"/>
                <a:gd name="connsiteY10" fmla="*/ 204311 h 465881"/>
                <a:gd name="connsiteX11" fmla="*/ 398698 w 497203"/>
                <a:gd name="connsiteY11" fmla="*/ 218339 h 465881"/>
                <a:gd name="connsiteX12" fmla="*/ 386230 w 497203"/>
                <a:gd name="connsiteY12" fmla="*/ 226678 h 465881"/>
                <a:gd name="connsiteX13" fmla="*/ 373759 w 497203"/>
                <a:gd name="connsiteY13" fmla="*/ 218378 h 465881"/>
                <a:gd name="connsiteX14" fmla="*/ 369807 w 497203"/>
                <a:gd name="connsiteY14" fmla="*/ 204443 h 465881"/>
                <a:gd name="connsiteX15" fmla="*/ 369785 w 497203"/>
                <a:gd name="connsiteY15" fmla="*/ 204038 h 465881"/>
                <a:gd name="connsiteX16" fmla="*/ 367404 w 497203"/>
                <a:gd name="connsiteY16" fmla="*/ 161900 h 465881"/>
                <a:gd name="connsiteX17" fmla="*/ 258671 w 497203"/>
                <a:gd name="connsiteY17" fmla="*/ 161900 h 465881"/>
                <a:gd name="connsiteX18" fmla="*/ 256311 w 497203"/>
                <a:gd name="connsiteY18" fmla="*/ 202677 h 465881"/>
                <a:gd name="connsiteX19" fmla="*/ 256324 w 497203"/>
                <a:gd name="connsiteY19" fmla="*/ 203050 h 465881"/>
                <a:gd name="connsiteX20" fmla="*/ 252368 w 497203"/>
                <a:gd name="connsiteY20" fmla="*/ 218342 h 465881"/>
                <a:gd name="connsiteX21" fmla="*/ 239869 w 497203"/>
                <a:gd name="connsiteY21" fmla="*/ 226453 h 465881"/>
                <a:gd name="connsiteX22" fmla="*/ 227445 w 497203"/>
                <a:gd name="connsiteY22" fmla="*/ 218327 h 465881"/>
                <a:gd name="connsiteX23" fmla="*/ 224533 w 497203"/>
                <a:gd name="connsiteY23" fmla="*/ 211554 h 465881"/>
                <a:gd name="connsiteX24" fmla="*/ 223444 w 497203"/>
                <a:gd name="connsiteY24" fmla="*/ 204662 h 465881"/>
                <a:gd name="connsiteX25" fmla="*/ 223414 w 497203"/>
                <a:gd name="connsiteY25" fmla="*/ 203721 h 465881"/>
                <a:gd name="connsiteX26" fmla="*/ 225722 w 497203"/>
                <a:gd name="connsiteY26" fmla="*/ 161902 h 465881"/>
                <a:gd name="connsiteX27" fmla="*/ 208669 w 497203"/>
                <a:gd name="connsiteY27" fmla="*/ 161902 h 465881"/>
                <a:gd name="connsiteX28" fmla="*/ 178792 w 497203"/>
                <a:gd name="connsiteY28" fmla="*/ 186872 h 465881"/>
                <a:gd name="connsiteX29" fmla="*/ 139571 w 497203"/>
                <a:gd name="connsiteY29" fmla="*/ 387128 h 465881"/>
                <a:gd name="connsiteX30" fmla="*/ 394601 w 497203"/>
                <a:gd name="connsiteY30" fmla="*/ 206001 h 465881"/>
                <a:gd name="connsiteX31" fmla="*/ 394607 w 497203"/>
                <a:gd name="connsiteY31" fmla="*/ 206001 h 465881"/>
                <a:gd name="connsiteX32" fmla="*/ 394620 w 497203"/>
                <a:gd name="connsiteY32" fmla="*/ 204555 h 465881"/>
                <a:gd name="connsiteX33" fmla="*/ 394641 w 497203"/>
                <a:gd name="connsiteY33" fmla="*/ 203091 h 465881"/>
                <a:gd name="connsiteX34" fmla="*/ 394641 w 497203"/>
                <a:gd name="connsiteY34" fmla="*/ 203046 h 465881"/>
                <a:gd name="connsiteX35" fmla="*/ 394598 w 497203"/>
                <a:gd name="connsiteY35" fmla="*/ 202482 h 465881"/>
                <a:gd name="connsiteX36" fmla="*/ 392265 w 497203"/>
                <a:gd name="connsiteY36" fmla="*/ 161900 h 465881"/>
                <a:gd name="connsiteX37" fmla="*/ 392256 w 497203"/>
                <a:gd name="connsiteY37" fmla="*/ 161900 h 465881"/>
                <a:gd name="connsiteX38" fmla="*/ 313042 w 497203"/>
                <a:gd name="connsiteY38" fmla="*/ 0 h 465881"/>
                <a:gd name="connsiteX39" fmla="*/ 233888 w 497203"/>
                <a:gd name="connsiteY39" fmla="*/ 161900 h 465881"/>
                <a:gd name="connsiteX40" fmla="*/ 233851 w 497203"/>
                <a:gd name="connsiteY40" fmla="*/ 161900 h 465881"/>
                <a:gd name="connsiteX41" fmla="*/ 231481 w 497203"/>
                <a:gd name="connsiteY41" fmla="*/ 205999 h 465881"/>
                <a:gd name="connsiteX42" fmla="*/ 231496 w 497203"/>
                <a:gd name="connsiteY42" fmla="*/ 205999 h 465881"/>
                <a:gd name="connsiteX43" fmla="*/ 239038 w 497203"/>
                <a:gd name="connsiteY43" fmla="*/ 218059 h 465881"/>
                <a:gd name="connsiteX44" fmla="*/ 246590 w 497203"/>
                <a:gd name="connsiteY44" fmla="*/ 203091 h 465881"/>
                <a:gd name="connsiteX45" fmla="*/ 246590 w 497203"/>
                <a:gd name="connsiteY45" fmla="*/ 203046 h 465881"/>
                <a:gd name="connsiteX46" fmla="*/ 247409 w 497203"/>
                <a:gd name="connsiteY46" fmla="*/ 202652 h 465881"/>
                <a:gd name="connsiteX47" fmla="*/ 248272 w 497203"/>
                <a:gd name="connsiteY47" fmla="*/ 201167 h 465881"/>
                <a:gd name="connsiteX48" fmla="*/ 248326 w 497203"/>
                <a:gd name="connsiteY48" fmla="*/ 197965 h 465881"/>
                <a:gd name="connsiteX49" fmla="*/ 248388 w 497203"/>
                <a:gd name="connsiteY49" fmla="*/ 195519 h 465881"/>
                <a:gd name="connsiteX50" fmla="*/ 248452 w 497203"/>
                <a:gd name="connsiteY50" fmla="*/ 193194 h 465881"/>
                <a:gd name="connsiteX51" fmla="*/ 248549 w 497203"/>
                <a:gd name="connsiteY51" fmla="*/ 190590 h 465881"/>
                <a:gd name="connsiteX52" fmla="*/ 248632 w 497203"/>
                <a:gd name="connsiteY52" fmla="*/ 188477 h 465881"/>
                <a:gd name="connsiteX53" fmla="*/ 248752 w 497203"/>
                <a:gd name="connsiteY53" fmla="*/ 185781 h 465881"/>
                <a:gd name="connsiteX54" fmla="*/ 248849 w 497203"/>
                <a:gd name="connsiteY54" fmla="*/ 183884 h 465881"/>
                <a:gd name="connsiteX55" fmla="*/ 248999 w 497203"/>
                <a:gd name="connsiteY55" fmla="*/ 181040 h 465881"/>
                <a:gd name="connsiteX56" fmla="*/ 249031 w 497203"/>
                <a:gd name="connsiteY56" fmla="*/ 180496 h 465881"/>
                <a:gd name="connsiteX57" fmla="*/ 249500 w 497203"/>
                <a:gd name="connsiteY57" fmla="*/ 173576 h 465881"/>
                <a:gd name="connsiteX58" fmla="*/ 249588 w 497203"/>
                <a:gd name="connsiteY58" fmla="*/ 172376 h 465881"/>
                <a:gd name="connsiteX59" fmla="*/ 249845 w 497203"/>
                <a:gd name="connsiteY59" fmla="*/ 169243 h 465881"/>
                <a:gd name="connsiteX60" fmla="*/ 249955 w 497203"/>
                <a:gd name="connsiteY60" fmla="*/ 167925 h 465881"/>
                <a:gd name="connsiteX61" fmla="*/ 250246 w 497203"/>
                <a:gd name="connsiteY61" fmla="*/ 164714 h 465881"/>
                <a:gd name="connsiteX62" fmla="*/ 250349 w 497203"/>
                <a:gd name="connsiteY62" fmla="*/ 163694 h 465881"/>
                <a:gd name="connsiteX63" fmla="*/ 313046 w 497203"/>
                <a:gd name="connsiteY63" fmla="*/ 33313 h 465881"/>
                <a:gd name="connsiteX64" fmla="*/ 377295 w 497203"/>
                <a:gd name="connsiteY64" fmla="*/ 185125 h 465881"/>
                <a:gd name="connsiteX65" fmla="*/ 377372 w 497203"/>
                <a:gd name="connsiteY65" fmla="*/ 186728 h 465881"/>
                <a:gd name="connsiteX66" fmla="*/ 377486 w 497203"/>
                <a:gd name="connsiteY66" fmla="*/ 189390 h 465881"/>
                <a:gd name="connsiteX67" fmla="*/ 377576 w 497203"/>
                <a:gd name="connsiteY67" fmla="*/ 191968 h 465881"/>
                <a:gd name="connsiteX68" fmla="*/ 377653 w 497203"/>
                <a:gd name="connsiteY68" fmla="*/ 194343 h 465881"/>
                <a:gd name="connsiteX69" fmla="*/ 377738 w 497203"/>
                <a:gd name="connsiteY69" fmla="*/ 197701 h 465881"/>
                <a:gd name="connsiteX70" fmla="*/ 377779 w 497203"/>
                <a:gd name="connsiteY70" fmla="*/ 200014 h 465881"/>
                <a:gd name="connsiteX71" fmla="*/ 377863 w 497203"/>
                <a:gd name="connsiteY71" fmla="*/ 205997 h 465881"/>
                <a:gd name="connsiteX72" fmla="*/ 377865 w 497203"/>
                <a:gd name="connsiteY72" fmla="*/ 205997 h 465881"/>
                <a:gd name="connsiteX73" fmla="*/ 386236 w 497203"/>
                <a:gd name="connsiteY73" fmla="*/ 219394 h 465881"/>
                <a:gd name="connsiteX74" fmla="*/ 394601 w 497203"/>
                <a:gd name="connsiteY74" fmla="*/ 206001 h 465881"/>
                <a:gd name="connsiteX75" fmla="*/ 189246 w 497203"/>
                <a:gd name="connsiteY75" fmla="*/ 149755 h 465881"/>
                <a:gd name="connsiteX76" fmla="*/ 204053 w 497203"/>
                <a:gd name="connsiteY76" fmla="*/ 145576 h 465881"/>
                <a:gd name="connsiteX77" fmla="*/ 151945 w 497203"/>
                <a:gd name="connsiteY77" fmla="*/ 81184 h 465881"/>
                <a:gd name="connsiteX78" fmla="*/ 86633 w 497203"/>
                <a:gd name="connsiteY78" fmla="*/ 215450 h 465881"/>
                <a:gd name="connsiteX79" fmla="*/ 86603 w 497203"/>
                <a:gd name="connsiteY79" fmla="*/ 215450 h 465881"/>
                <a:gd name="connsiteX80" fmla="*/ 84649 w 497203"/>
                <a:gd name="connsiteY80" fmla="*/ 251676 h 465881"/>
                <a:gd name="connsiteX81" fmla="*/ 84662 w 497203"/>
                <a:gd name="connsiteY81" fmla="*/ 251676 h 465881"/>
                <a:gd name="connsiteX82" fmla="*/ 90808 w 497203"/>
                <a:gd name="connsiteY82" fmla="*/ 261442 h 465881"/>
                <a:gd name="connsiteX83" fmla="*/ 96961 w 497203"/>
                <a:gd name="connsiteY83" fmla="*/ 248909 h 465881"/>
                <a:gd name="connsiteX84" fmla="*/ 96961 w 497203"/>
                <a:gd name="connsiteY84" fmla="*/ 248873 h 465881"/>
                <a:gd name="connsiteX85" fmla="*/ 97718 w 497203"/>
                <a:gd name="connsiteY85" fmla="*/ 248547 h 465881"/>
                <a:gd name="connsiteX86" fmla="*/ 98500 w 497203"/>
                <a:gd name="connsiteY86" fmla="*/ 247321 h 465881"/>
                <a:gd name="connsiteX87" fmla="*/ 98551 w 497203"/>
                <a:gd name="connsiteY87" fmla="*/ 244681 h 465881"/>
                <a:gd name="connsiteX88" fmla="*/ 98599 w 497203"/>
                <a:gd name="connsiteY88" fmla="*/ 242662 h 465881"/>
                <a:gd name="connsiteX89" fmla="*/ 98652 w 497203"/>
                <a:gd name="connsiteY89" fmla="*/ 240748 h 465881"/>
                <a:gd name="connsiteX90" fmla="*/ 98731 w 497203"/>
                <a:gd name="connsiteY90" fmla="*/ 238594 h 465881"/>
                <a:gd name="connsiteX91" fmla="*/ 98794 w 497203"/>
                <a:gd name="connsiteY91" fmla="*/ 236852 h 465881"/>
                <a:gd name="connsiteX92" fmla="*/ 98894 w 497203"/>
                <a:gd name="connsiteY92" fmla="*/ 234629 h 465881"/>
                <a:gd name="connsiteX93" fmla="*/ 98974 w 497203"/>
                <a:gd name="connsiteY93" fmla="*/ 233065 h 465881"/>
                <a:gd name="connsiteX94" fmla="*/ 99102 w 497203"/>
                <a:gd name="connsiteY94" fmla="*/ 230718 h 465881"/>
                <a:gd name="connsiteX95" fmla="*/ 99128 w 497203"/>
                <a:gd name="connsiteY95" fmla="*/ 230270 h 465881"/>
                <a:gd name="connsiteX96" fmla="*/ 99512 w 497203"/>
                <a:gd name="connsiteY96" fmla="*/ 224563 h 465881"/>
                <a:gd name="connsiteX97" fmla="*/ 99584 w 497203"/>
                <a:gd name="connsiteY97" fmla="*/ 223573 h 465881"/>
                <a:gd name="connsiteX98" fmla="*/ 99794 w 497203"/>
                <a:gd name="connsiteY98" fmla="*/ 220984 h 465881"/>
                <a:gd name="connsiteX99" fmla="*/ 99889 w 497203"/>
                <a:gd name="connsiteY99" fmla="*/ 219900 h 465881"/>
                <a:gd name="connsiteX100" fmla="*/ 100131 w 497203"/>
                <a:gd name="connsiteY100" fmla="*/ 217246 h 465881"/>
                <a:gd name="connsiteX101" fmla="*/ 100210 w 497203"/>
                <a:gd name="connsiteY101" fmla="*/ 216400 h 465881"/>
                <a:gd name="connsiteX102" fmla="*/ 151945 w 497203"/>
                <a:gd name="connsiteY102" fmla="*/ 108832 h 465881"/>
                <a:gd name="connsiteX103" fmla="*/ 189246 w 497203"/>
                <a:gd name="connsiteY103" fmla="*/ 149755 h 465881"/>
                <a:gd name="connsiteX104" fmla="*/ 26399 w 497203"/>
                <a:gd name="connsiteY104" fmla="*/ 465879 h 465881"/>
                <a:gd name="connsiteX105" fmla="*/ 121123 w 497203"/>
                <a:gd name="connsiteY105" fmla="*/ 465879 h 465881"/>
                <a:gd name="connsiteX106" fmla="*/ 120604 w 497203"/>
                <a:gd name="connsiteY106" fmla="*/ 464057 h 465881"/>
                <a:gd name="connsiteX107" fmla="*/ 113624 w 497203"/>
                <a:gd name="connsiteY107" fmla="*/ 435764 h 465881"/>
                <a:gd name="connsiteX108" fmla="*/ 119003 w 497203"/>
                <a:gd name="connsiteY108" fmla="*/ 408321 h 465881"/>
                <a:gd name="connsiteX109" fmla="*/ 119008 w 497203"/>
                <a:gd name="connsiteY109" fmla="*/ 408310 h 465881"/>
                <a:gd name="connsiteX110" fmla="*/ 120831 w 497203"/>
                <a:gd name="connsiteY110" fmla="*/ 399018 h 465881"/>
                <a:gd name="connsiteX111" fmla="*/ 121980 w 497203"/>
                <a:gd name="connsiteY111" fmla="*/ 393203 h 465881"/>
                <a:gd name="connsiteX112" fmla="*/ 122109 w 497203"/>
                <a:gd name="connsiteY112" fmla="*/ 392758 h 465881"/>
                <a:gd name="connsiteX113" fmla="*/ 124644 w 497203"/>
                <a:gd name="connsiteY113" fmla="*/ 379496 h 465881"/>
                <a:gd name="connsiteX114" fmla="*/ 124693 w 497203"/>
                <a:gd name="connsiteY114" fmla="*/ 379955 h 465881"/>
                <a:gd name="connsiteX115" fmla="*/ 157063 w 497203"/>
                <a:gd name="connsiteY115" fmla="*/ 215453 h 465881"/>
                <a:gd name="connsiteX116" fmla="*/ 107085 w 497203"/>
                <a:gd name="connsiteY116" fmla="*/ 215453 h 465881"/>
                <a:gd name="connsiteX117" fmla="*/ 105135 w 497203"/>
                <a:gd name="connsiteY117" fmla="*/ 248838 h 465881"/>
                <a:gd name="connsiteX118" fmla="*/ 105148 w 497203"/>
                <a:gd name="connsiteY118" fmla="*/ 248883 h 465881"/>
                <a:gd name="connsiteX119" fmla="*/ 101886 w 497203"/>
                <a:gd name="connsiteY119" fmla="*/ 261500 h 465881"/>
                <a:gd name="connsiteX120" fmla="*/ 91576 w 497203"/>
                <a:gd name="connsiteY120" fmla="*/ 268204 h 465881"/>
                <a:gd name="connsiteX121" fmla="*/ 81323 w 497203"/>
                <a:gd name="connsiteY121" fmla="*/ 261515 h 465881"/>
                <a:gd name="connsiteX122" fmla="*/ 78920 w 497203"/>
                <a:gd name="connsiteY122" fmla="*/ 255958 h 465881"/>
                <a:gd name="connsiteX123" fmla="*/ 78020 w 497203"/>
                <a:gd name="connsiteY123" fmla="*/ 250338 h 465881"/>
                <a:gd name="connsiteX124" fmla="*/ 77999 w 497203"/>
                <a:gd name="connsiteY124" fmla="*/ 249693 h 465881"/>
                <a:gd name="connsiteX125" fmla="*/ 79906 w 497203"/>
                <a:gd name="connsiteY125" fmla="*/ 215453 h 465881"/>
                <a:gd name="connsiteX126" fmla="*/ 65830 w 497203"/>
                <a:gd name="connsiteY126" fmla="*/ 215453 h 465881"/>
                <a:gd name="connsiteX127" fmla="*/ 41180 w 497203"/>
                <a:gd name="connsiteY127" fmla="*/ 235283 h 465881"/>
                <a:gd name="connsiteX128" fmla="*/ 8823 w 497203"/>
                <a:gd name="connsiteY128" fmla="*/ 399731 h 465881"/>
                <a:gd name="connsiteX129" fmla="*/ 8879 w 497203"/>
                <a:gd name="connsiteY129" fmla="*/ 399731 h 465881"/>
                <a:gd name="connsiteX130" fmla="*/ 7019 w 497203"/>
                <a:gd name="connsiteY130" fmla="*/ 408848 h 465881"/>
                <a:gd name="connsiteX131" fmla="*/ 334 w 497203"/>
                <a:gd name="connsiteY131" fmla="*/ 443267 h 465881"/>
                <a:gd name="connsiteX132" fmla="*/ 343 w 497203"/>
                <a:gd name="connsiteY132" fmla="*/ 443539 h 465881"/>
                <a:gd name="connsiteX133" fmla="*/ 266 w 497203"/>
                <a:gd name="connsiteY133" fmla="*/ 444540 h 465881"/>
                <a:gd name="connsiteX134" fmla="*/ 26399 w 497203"/>
                <a:gd name="connsiteY134" fmla="*/ 465879 h 465881"/>
                <a:gd name="connsiteX135" fmla="*/ 129205 w 497203"/>
                <a:gd name="connsiteY135" fmla="*/ 441040 h 465881"/>
                <a:gd name="connsiteX136" fmla="*/ 160873 w 497203"/>
                <a:gd name="connsiteY136" fmla="*/ 465881 h 465881"/>
                <a:gd name="connsiteX137" fmla="*/ 465204 w 497203"/>
                <a:gd name="connsiteY137" fmla="*/ 465881 h 465881"/>
                <a:gd name="connsiteX138" fmla="*/ 496881 w 497203"/>
                <a:gd name="connsiteY138" fmla="*/ 440959 h 465881"/>
                <a:gd name="connsiteX139" fmla="*/ 488540 w 497203"/>
                <a:gd name="connsiteY139" fmla="*/ 398156 h 465881"/>
                <a:gd name="connsiteX140" fmla="*/ 137556 w 497203"/>
                <a:gd name="connsiteY140" fmla="*/ 398156 h 465881"/>
                <a:gd name="connsiteX141" fmla="*/ 129205 w 497203"/>
                <a:gd name="connsiteY141" fmla="*/ 441040 h 4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97203" h="465881">
                  <a:moveTo>
                    <a:pt x="139571" y="387128"/>
                  </a:moveTo>
                  <a:lnTo>
                    <a:pt x="486528" y="387128"/>
                  </a:lnTo>
                  <a:lnTo>
                    <a:pt x="447291" y="186870"/>
                  </a:lnTo>
                  <a:cubicBezTo>
                    <a:pt x="444625" y="173259"/>
                    <a:pt x="431248" y="161900"/>
                    <a:pt x="417421" y="161900"/>
                  </a:cubicBezTo>
                  <a:lnTo>
                    <a:pt x="400374" y="161900"/>
                  </a:lnTo>
                  <a:cubicBezTo>
                    <a:pt x="401611" y="174500"/>
                    <a:pt x="402350" y="188387"/>
                    <a:pt x="402627" y="202131"/>
                  </a:cubicBezTo>
                  <a:cubicBezTo>
                    <a:pt x="402627" y="202150"/>
                    <a:pt x="402601" y="201949"/>
                    <a:pt x="402605" y="201966"/>
                  </a:cubicBezTo>
                  <a:cubicBezTo>
                    <a:pt x="402620" y="202210"/>
                    <a:pt x="402594" y="202579"/>
                    <a:pt x="402594" y="203046"/>
                  </a:cubicBezTo>
                  <a:cubicBezTo>
                    <a:pt x="402594" y="203136"/>
                    <a:pt x="402515" y="203293"/>
                    <a:pt x="402515" y="203423"/>
                  </a:cubicBezTo>
                  <a:lnTo>
                    <a:pt x="402515" y="203706"/>
                  </a:lnTo>
                  <a:cubicBezTo>
                    <a:pt x="402515" y="203908"/>
                    <a:pt x="402590" y="204113"/>
                    <a:pt x="402579" y="204311"/>
                  </a:cubicBezTo>
                  <a:cubicBezTo>
                    <a:pt x="402438" y="209233"/>
                    <a:pt x="401086" y="214325"/>
                    <a:pt x="398698" y="218339"/>
                  </a:cubicBezTo>
                  <a:cubicBezTo>
                    <a:pt x="395556" y="223631"/>
                    <a:pt x="391007" y="226678"/>
                    <a:pt x="386230" y="226678"/>
                  </a:cubicBezTo>
                  <a:cubicBezTo>
                    <a:pt x="381450" y="226678"/>
                    <a:pt x="376903" y="223672"/>
                    <a:pt x="373759" y="218378"/>
                  </a:cubicBezTo>
                  <a:cubicBezTo>
                    <a:pt x="371382" y="214375"/>
                    <a:pt x="369950" y="209353"/>
                    <a:pt x="369807" y="204443"/>
                  </a:cubicBezTo>
                  <a:cubicBezTo>
                    <a:pt x="369794" y="204274"/>
                    <a:pt x="369792" y="204210"/>
                    <a:pt x="369785" y="204038"/>
                  </a:cubicBezTo>
                  <a:cubicBezTo>
                    <a:pt x="369637" y="189499"/>
                    <a:pt x="368827" y="177650"/>
                    <a:pt x="367404" y="161900"/>
                  </a:cubicBezTo>
                  <a:lnTo>
                    <a:pt x="258671" y="161900"/>
                  </a:lnTo>
                  <a:cubicBezTo>
                    <a:pt x="257288" y="174500"/>
                    <a:pt x="256487" y="188625"/>
                    <a:pt x="256311" y="202677"/>
                  </a:cubicBezTo>
                  <a:cubicBezTo>
                    <a:pt x="256315" y="202830"/>
                    <a:pt x="256324" y="202817"/>
                    <a:pt x="256324" y="203050"/>
                  </a:cubicBezTo>
                  <a:cubicBezTo>
                    <a:pt x="256324" y="208676"/>
                    <a:pt x="254920" y="214107"/>
                    <a:pt x="252368" y="218342"/>
                  </a:cubicBezTo>
                  <a:cubicBezTo>
                    <a:pt x="249267" y="223492"/>
                    <a:pt x="244715" y="226453"/>
                    <a:pt x="239869" y="226453"/>
                  </a:cubicBezTo>
                  <a:cubicBezTo>
                    <a:pt x="235120" y="226453"/>
                    <a:pt x="230589" y="223500"/>
                    <a:pt x="227445" y="218327"/>
                  </a:cubicBezTo>
                  <a:cubicBezTo>
                    <a:pt x="226207" y="216291"/>
                    <a:pt x="225229" y="214030"/>
                    <a:pt x="224533" y="211554"/>
                  </a:cubicBezTo>
                  <a:cubicBezTo>
                    <a:pt x="223896" y="209276"/>
                    <a:pt x="223526" y="206996"/>
                    <a:pt x="223444" y="204662"/>
                  </a:cubicBezTo>
                  <a:cubicBezTo>
                    <a:pt x="223416" y="204313"/>
                    <a:pt x="223410" y="204073"/>
                    <a:pt x="223414" y="203721"/>
                  </a:cubicBezTo>
                  <a:cubicBezTo>
                    <a:pt x="223669" y="189433"/>
                    <a:pt x="224445" y="177654"/>
                    <a:pt x="225722" y="161902"/>
                  </a:cubicBezTo>
                  <a:lnTo>
                    <a:pt x="208669" y="161902"/>
                  </a:lnTo>
                  <a:cubicBezTo>
                    <a:pt x="194838" y="161902"/>
                    <a:pt x="181462" y="173263"/>
                    <a:pt x="178792" y="186872"/>
                  </a:cubicBezTo>
                  <a:lnTo>
                    <a:pt x="139571" y="387128"/>
                  </a:lnTo>
                  <a:close/>
                  <a:moveTo>
                    <a:pt x="394601" y="206001"/>
                  </a:moveTo>
                  <a:lnTo>
                    <a:pt x="394607" y="206001"/>
                  </a:lnTo>
                  <a:cubicBezTo>
                    <a:pt x="394607" y="206001"/>
                    <a:pt x="394620" y="204617"/>
                    <a:pt x="394620" y="204555"/>
                  </a:cubicBezTo>
                  <a:cubicBezTo>
                    <a:pt x="394620" y="204493"/>
                    <a:pt x="394641" y="203136"/>
                    <a:pt x="394641" y="203091"/>
                  </a:cubicBezTo>
                  <a:lnTo>
                    <a:pt x="394641" y="203046"/>
                  </a:lnTo>
                  <a:cubicBezTo>
                    <a:pt x="394641" y="202759"/>
                    <a:pt x="394609" y="202763"/>
                    <a:pt x="394598" y="202482"/>
                  </a:cubicBezTo>
                  <a:cubicBezTo>
                    <a:pt x="394318" y="188484"/>
                    <a:pt x="393518" y="174500"/>
                    <a:pt x="392265" y="161900"/>
                  </a:cubicBezTo>
                  <a:lnTo>
                    <a:pt x="392256" y="161900"/>
                  </a:lnTo>
                  <a:cubicBezTo>
                    <a:pt x="383375" y="68972"/>
                    <a:pt x="351282" y="0"/>
                    <a:pt x="313042" y="0"/>
                  </a:cubicBezTo>
                  <a:cubicBezTo>
                    <a:pt x="274881" y="0"/>
                    <a:pt x="242833" y="68972"/>
                    <a:pt x="233888" y="161900"/>
                  </a:cubicBezTo>
                  <a:lnTo>
                    <a:pt x="233851" y="161900"/>
                  </a:lnTo>
                  <a:cubicBezTo>
                    <a:pt x="232552" y="177650"/>
                    <a:pt x="231740" y="188674"/>
                    <a:pt x="231481" y="205999"/>
                  </a:cubicBezTo>
                  <a:lnTo>
                    <a:pt x="231496" y="205999"/>
                  </a:lnTo>
                  <a:cubicBezTo>
                    <a:pt x="231571" y="209150"/>
                    <a:pt x="234453" y="218059"/>
                    <a:pt x="239038" y="218059"/>
                  </a:cubicBezTo>
                  <a:cubicBezTo>
                    <a:pt x="243667" y="218059"/>
                    <a:pt x="246590" y="210616"/>
                    <a:pt x="246590" y="203091"/>
                  </a:cubicBezTo>
                  <a:lnTo>
                    <a:pt x="246590" y="203046"/>
                  </a:lnTo>
                  <a:cubicBezTo>
                    <a:pt x="246590" y="202892"/>
                    <a:pt x="247417" y="202795"/>
                    <a:pt x="247409" y="202652"/>
                  </a:cubicBezTo>
                  <a:cubicBezTo>
                    <a:pt x="247417" y="202155"/>
                    <a:pt x="248264" y="201662"/>
                    <a:pt x="248272" y="201167"/>
                  </a:cubicBezTo>
                  <a:cubicBezTo>
                    <a:pt x="248285" y="200099"/>
                    <a:pt x="248302" y="199030"/>
                    <a:pt x="248326" y="197965"/>
                  </a:cubicBezTo>
                  <a:cubicBezTo>
                    <a:pt x="248343" y="197148"/>
                    <a:pt x="248367" y="196334"/>
                    <a:pt x="248388" y="195519"/>
                  </a:cubicBezTo>
                  <a:cubicBezTo>
                    <a:pt x="248412" y="194744"/>
                    <a:pt x="248433" y="193970"/>
                    <a:pt x="248452" y="193194"/>
                  </a:cubicBezTo>
                  <a:cubicBezTo>
                    <a:pt x="248482" y="192324"/>
                    <a:pt x="248514" y="191456"/>
                    <a:pt x="248549" y="190590"/>
                  </a:cubicBezTo>
                  <a:cubicBezTo>
                    <a:pt x="248574" y="189885"/>
                    <a:pt x="248600" y="189182"/>
                    <a:pt x="248632" y="188477"/>
                  </a:cubicBezTo>
                  <a:cubicBezTo>
                    <a:pt x="248669" y="187579"/>
                    <a:pt x="248705" y="186679"/>
                    <a:pt x="248752" y="185781"/>
                  </a:cubicBezTo>
                  <a:cubicBezTo>
                    <a:pt x="248782" y="185149"/>
                    <a:pt x="248814" y="184519"/>
                    <a:pt x="248849" y="183884"/>
                  </a:cubicBezTo>
                  <a:cubicBezTo>
                    <a:pt x="248896" y="182937"/>
                    <a:pt x="248945" y="181986"/>
                    <a:pt x="248999" y="181040"/>
                  </a:cubicBezTo>
                  <a:cubicBezTo>
                    <a:pt x="249012" y="180858"/>
                    <a:pt x="249027" y="180680"/>
                    <a:pt x="249031" y="180496"/>
                  </a:cubicBezTo>
                  <a:cubicBezTo>
                    <a:pt x="249170" y="178175"/>
                    <a:pt x="249325" y="175867"/>
                    <a:pt x="249500" y="173576"/>
                  </a:cubicBezTo>
                  <a:cubicBezTo>
                    <a:pt x="249526" y="173177"/>
                    <a:pt x="249556" y="172777"/>
                    <a:pt x="249588" y="172376"/>
                  </a:cubicBezTo>
                  <a:cubicBezTo>
                    <a:pt x="249672" y="171326"/>
                    <a:pt x="249755" y="170284"/>
                    <a:pt x="249845" y="169243"/>
                  </a:cubicBezTo>
                  <a:cubicBezTo>
                    <a:pt x="249882" y="168803"/>
                    <a:pt x="249916" y="168362"/>
                    <a:pt x="249955" y="167925"/>
                  </a:cubicBezTo>
                  <a:cubicBezTo>
                    <a:pt x="250049" y="166851"/>
                    <a:pt x="250150" y="165784"/>
                    <a:pt x="250246" y="164714"/>
                  </a:cubicBezTo>
                  <a:cubicBezTo>
                    <a:pt x="250285" y="164373"/>
                    <a:pt x="250315" y="164037"/>
                    <a:pt x="250349" y="163694"/>
                  </a:cubicBezTo>
                  <a:cubicBezTo>
                    <a:pt x="257666" y="88586"/>
                    <a:pt x="282963" y="33313"/>
                    <a:pt x="313046" y="33313"/>
                  </a:cubicBezTo>
                  <a:cubicBezTo>
                    <a:pt x="345881" y="33313"/>
                    <a:pt x="373004" y="98552"/>
                    <a:pt x="377295" y="185125"/>
                  </a:cubicBezTo>
                  <a:cubicBezTo>
                    <a:pt x="377321" y="185657"/>
                    <a:pt x="377348" y="186201"/>
                    <a:pt x="377372" y="186728"/>
                  </a:cubicBezTo>
                  <a:cubicBezTo>
                    <a:pt x="377417" y="187603"/>
                    <a:pt x="377451" y="188511"/>
                    <a:pt x="377486" y="189390"/>
                  </a:cubicBezTo>
                  <a:cubicBezTo>
                    <a:pt x="377518" y="190228"/>
                    <a:pt x="377550" y="191126"/>
                    <a:pt x="377576" y="191968"/>
                  </a:cubicBezTo>
                  <a:cubicBezTo>
                    <a:pt x="377606" y="192723"/>
                    <a:pt x="377631" y="193593"/>
                    <a:pt x="377653" y="194343"/>
                  </a:cubicBezTo>
                  <a:cubicBezTo>
                    <a:pt x="377685" y="195380"/>
                    <a:pt x="377711" y="196660"/>
                    <a:pt x="377738" y="197701"/>
                  </a:cubicBezTo>
                  <a:cubicBezTo>
                    <a:pt x="377753" y="198310"/>
                    <a:pt x="377768" y="199401"/>
                    <a:pt x="377779" y="200014"/>
                  </a:cubicBezTo>
                  <a:cubicBezTo>
                    <a:pt x="377811" y="201679"/>
                    <a:pt x="377843" y="202847"/>
                    <a:pt x="377863" y="205997"/>
                  </a:cubicBezTo>
                  <a:lnTo>
                    <a:pt x="377865" y="205997"/>
                  </a:lnTo>
                  <a:cubicBezTo>
                    <a:pt x="377942" y="209148"/>
                    <a:pt x="381658" y="219394"/>
                    <a:pt x="386236" y="219394"/>
                  </a:cubicBezTo>
                  <a:cubicBezTo>
                    <a:pt x="390805" y="219398"/>
                    <a:pt x="394526" y="209152"/>
                    <a:pt x="394601" y="206001"/>
                  </a:cubicBezTo>
                  <a:close/>
                  <a:moveTo>
                    <a:pt x="189246" y="149755"/>
                  </a:moveTo>
                  <a:cubicBezTo>
                    <a:pt x="193890" y="147481"/>
                    <a:pt x="198899" y="146150"/>
                    <a:pt x="204053" y="145576"/>
                  </a:cubicBezTo>
                  <a:cubicBezTo>
                    <a:pt x="191698" y="106100"/>
                    <a:pt x="172950" y="81184"/>
                    <a:pt x="151945" y="81184"/>
                  </a:cubicBezTo>
                  <a:cubicBezTo>
                    <a:pt x="120456" y="81184"/>
                    <a:pt x="94017" y="138274"/>
                    <a:pt x="86633" y="215450"/>
                  </a:cubicBezTo>
                  <a:lnTo>
                    <a:pt x="86603" y="215450"/>
                  </a:lnTo>
                  <a:cubicBezTo>
                    <a:pt x="85532" y="224902"/>
                    <a:pt x="84865" y="239076"/>
                    <a:pt x="84649" y="251676"/>
                  </a:cubicBezTo>
                  <a:lnTo>
                    <a:pt x="84662" y="251676"/>
                  </a:lnTo>
                  <a:cubicBezTo>
                    <a:pt x="84722" y="254826"/>
                    <a:pt x="87028" y="261442"/>
                    <a:pt x="90808" y="261442"/>
                  </a:cubicBezTo>
                  <a:cubicBezTo>
                    <a:pt x="94629" y="261442"/>
                    <a:pt x="96961" y="255120"/>
                    <a:pt x="96961" y="248909"/>
                  </a:cubicBezTo>
                  <a:lnTo>
                    <a:pt x="96961" y="248873"/>
                  </a:lnTo>
                  <a:cubicBezTo>
                    <a:pt x="96961" y="248748"/>
                    <a:pt x="97722" y="248667"/>
                    <a:pt x="97718" y="248547"/>
                  </a:cubicBezTo>
                  <a:cubicBezTo>
                    <a:pt x="97722" y="248137"/>
                    <a:pt x="98498" y="247730"/>
                    <a:pt x="98500" y="247321"/>
                  </a:cubicBezTo>
                  <a:cubicBezTo>
                    <a:pt x="98515" y="246440"/>
                    <a:pt x="98530" y="245559"/>
                    <a:pt x="98551" y="244681"/>
                  </a:cubicBezTo>
                  <a:cubicBezTo>
                    <a:pt x="98562" y="244005"/>
                    <a:pt x="98581" y="243335"/>
                    <a:pt x="98599" y="242662"/>
                  </a:cubicBezTo>
                  <a:cubicBezTo>
                    <a:pt x="98614" y="242023"/>
                    <a:pt x="98635" y="241384"/>
                    <a:pt x="98652" y="240748"/>
                  </a:cubicBezTo>
                  <a:cubicBezTo>
                    <a:pt x="98678" y="240026"/>
                    <a:pt x="98701" y="239310"/>
                    <a:pt x="98731" y="238594"/>
                  </a:cubicBezTo>
                  <a:cubicBezTo>
                    <a:pt x="98749" y="238015"/>
                    <a:pt x="98770" y="237433"/>
                    <a:pt x="98794" y="236852"/>
                  </a:cubicBezTo>
                  <a:cubicBezTo>
                    <a:pt x="98826" y="236112"/>
                    <a:pt x="98856" y="235369"/>
                    <a:pt x="98894" y="234629"/>
                  </a:cubicBezTo>
                  <a:cubicBezTo>
                    <a:pt x="98916" y="234109"/>
                    <a:pt x="98948" y="233588"/>
                    <a:pt x="98974" y="233065"/>
                  </a:cubicBezTo>
                  <a:cubicBezTo>
                    <a:pt x="99019" y="232283"/>
                    <a:pt x="99053" y="231498"/>
                    <a:pt x="99102" y="230718"/>
                  </a:cubicBezTo>
                  <a:cubicBezTo>
                    <a:pt x="99111" y="230570"/>
                    <a:pt x="99117" y="230422"/>
                    <a:pt x="99128" y="230270"/>
                  </a:cubicBezTo>
                  <a:cubicBezTo>
                    <a:pt x="99241" y="228354"/>
                    <a:pt x="99372" y="226453"/>
                    <a:pt x="99512" y="224563"/>
                  </a:cubicBezTo>
                  <a:cubicBezTo>
                    <a:pt x="99535" y="224233"/>
                    <a:pt x="99563" y="223903"/>
                    <a:pt x="99584" y="223573"/>
                  </a:cubicBezTo>
                  <a:cubicBezTo>
                    <a:pt x="99653" y="222707"/>
                    <a:pt x="99724" y="221846"/>
                    <a:pt x="99794" y="220984"/>
                  </a:cubicBezTo>
                  <a:cubicBezTo>
                    <a:pt x="99824" y="220620"/>
                    <a:pt x="99857" y="220260"/>
                    <a:pt x="99889" y="219900"/>
                  </a:cubicBezTo>
                  <a:cubicBezTo>
                    <a:pt x="99968" y="219010"/>
                    <a:pt x="100045" y="218129"/>
                    <a:pt x="100131" y="217246"/>
                  </a:cubicBezTo>
                  <a:cubicBezTo>
                    <a:pt x="100161" y="216964"/>
                    <a:pt x="100182" y="216685"/>
                    <a:pt x="100210" y="216400"/>
                  </a:cubicBezTo>
                  <a:cubicBezTo>
                    <a:pt x="106252" y="154434"/>
                    <a:pt x="127124" y="108832"/>
                    <a:pt x="151945" y="108832"/>
                  </a:cubicBezTo>
                  <a:cubicBezTo>
                    <a:pt x="166454" y="108832"/>
                    <a:pt x="179609" y="124445"/>
                    <a:pt x="189246" y="149755"/>
                  </a:cubicBezTo>
                  <a:close/>
                  <a:moveTo>
                    <a:pt x="26399" y="465879"/>
                  </a:moveTo>
                  <a:lnTo>
                    <a:pt x="121123" y="465879"/>
                  </a:lnTo>
                  <a:cubicBezTo>
                    <a:pt x="120951" y="465879"/>
                    <a:pt x="120773" y="464257"/>
                    <a:pt x="120604" y="464057"/>
                  </a:cubicBezTo>
                  <a:cubicBezTo>
                    <a:pt x="114203" y="456282"/>
                    <a:pt x="111725" y="445438"/>
                    <a:pt x="113624" y="435764"/>
                  </a:cubicBezTo>
                  <a:lnTo>
                    <a:pt x="119003" y="408321"/>
                  </a:lnTo>
                  <a:lnTo>
                    <a:pt x="119008" y="408310"/>
                  </a:lnTo>
                  <a:lnTo>
                    <a:pt x="120831" y="399018"/>
                  </a:lnTo>
                  <a:lnTo>
                    <a:pt x="121980" y="393203"/>
                  </a:lnTo>
                  <a:cubicBezTo>
                    <a:pt x="122016" y="393021"/>
                    <a:pt x="122068" y="392938"/>
                    <a:pt x="122109" y="392758"/>
                  </a:cubicBezTo>
                  <a:lnTo>
                    <a:pt x="124644" y="379496"/>
                  </a:lnTo>
                  <a:lnTo>
                    <a:pt x="124693" y="379955"/>
                  </a:lnTo>
                  <a:lnTo>
                    <a:pt x="157063" y="215453"/>
                  </a:lnTo>
                  <a:lnTo>
                    <a:pt x="107085" y="215453"/>
                  </a:lnTo>
                  <a:cubicBezTo>
                    <a:pt x="105943" y="224904"/>
                    <a:pt x="105281" y="237242"/>
                    <a:pt x="105135" y="248838"/>
                  </a:cubicBezTo>
                  <a:cubicBezTo>
                    <a:pt x="105142" y="248960"/>
                    <a:pt x="105148" y="248688"/>
                    <a:pt x="105148" y="248883"/>
                  </a:cubicBezTo>
                  <a:cubicBezTo>
                    <a:pt x="105148" y="253519"/>
                    <a:pt x="103988" y="258007"/>
                    <a:pt x="101886" y="261500"/>
                  </a:cubicBezTo>
                  <a:cubicBezTo>
                    <a:pt x="99327" y="265750"/>
                    <a:pt x="95564" y="268204"/>
                    <a:pt x="91576" y="268204"/>
                  </a:cubicBezTo>
                  <a:cubicBezTo>
                    <a:pt x="87649" y="268204"/>
                    <a:pt x="83916" y="265786"/>
                    <a:pt x="81323" y="261515"/>
                  </a:cubicBezTo>
                  <a:cubicBezTo>
                    <a:pt x="80298" y="259837"/>
                    <a:pt x="79488" y="258004"/>
                    <a:pt x="78920" y="255958"/>
                  </a:cubicBezTo>
                  <a:cubicBezTo>
                    <a:pt x="78393" y="254078"/>
                    <a:pt x="78089" y="252263"/>
                    <a:pt x="78020" y="250338"/>
                  </a:cubicBezTo>
                  <a:cubicBezTo>
                    <a:pt x="77999" y="250051"/>
                    <a:pt x="77990" y="249983"/>
                    <a:pt x="77999" y="249693"/>
                  </a:cubicBezTo>
                  <a:cubicBezTo>
                    <a:pt x="78207" y="237902"/>
                    <a:pt x="78845" y="224902"/>
                    <a:pt x="79906" y="215453"/>
                  </a:cubicBezTo>
                  <a:lnTo>
                    <a:pt x="65830" y="215453"/>
                  </a:lnTo>
                  <a:cubicBezTo>
                    <a:pt x="54420" y="215453"/>
                    <a:pt x="43387" y="224051"/>
                    <a:pt x="41180" y="235283"/>
                  </a:cubicBezTo>
                  <a:lnTo>
                    <a:pt x="8823" y="399731"/>
                  </a:lnTo>
                  <a:lnTo>
                    <a:pt x="8879" y="399731"/>
                  </a:lnTo>
                  <a:lnTo>
                    <a:pt x="7019" y="408848"/>
                  </a:lnTo>
                  <a:lnTo>
                    <a:pt x="334" y="443267"/>
                  </a:lnTo>
                  <a:lnTo>
                    <a:pt x="343" y="443539"/>
                  </a:lnTo>
                  <a:lnTo>
                    <a:pt x="266" y="444540"/>
                  </a:lnTo>
                  <a:cubicBezTo>
                    <a:pt x="-1933" y="455770"/>
                    <a:pt x="9766" y="465879"/>
                    <a:pt x="26399" y="465879"/>
                  </a:cubicBezTo>
                  <a:close/>
                  <a:moveTo>
                    <a:pt x="129205" y="441040"/>
                  </a:moveTo>
                  <a:cubicBezTo>
                    <a:pt x="126534" y="454653"/>
                    <a:pt x="140715" y="465881"/>
                    <a:pt x="160873" y="465881"/>
                  </a:cubicBezTo>
                  <a:lnTo>
                    <a:pt x="465204" y="465881"/>
                  </a:lnTo>
                  <a:cubicBezTo>
                    <a:pt x="485368" y="465881"/>
                    <a:pt x="499547" y="454568"/>
                    <a:pt x="496881" y="440959"/>
                  </a:cubicBezTo>
                  <a:lnTo>
                    <a:pt x="488540" y="398156"/>
                  </a:lnTo>
                  <a:lnTo>
                    <a:pt x="137556" y="398156"/>
                  </a:lnTo>
                  <a:lnTo>
                    <a:pt x="129205" y="44104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6200000" scaled="1"/>
            </a:gradFill>
            <a:ln w="212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0" name="4"/>
            <p:cNvSpPr/>
            <p:nvPr/>
          </p:nvSpPr>
          <p:spPr>
            <a:xfrm>
              <a:off x="879369" y="3936877"/>
              <a:ext cx="1311219" cy="42611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txBody>
            <a:bodyPr vert="horz" lIns="0" tIns="98497" rIns="0" bIns="98497" anchor="ctr">
              <a:noAutofit/>
            </a:bodyPr>
            <a:lstStyle/>
            <a:p>
              <a:pPr algn="ctr" defTabSz="914400">
                <a:lnSpc>
                  <a:spcPct val="120000"/>
                </a:lnSpc>
              </a:pPr>
              <a:endParaRPr lang="zh-CN" altLang="en-US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" name="Title-4"/>
            <p:cNvSpPr txBox="1"/>
            <p:nvPr>
              <p:custDataLst>
                <p:tags r:id="rId1"/>
              </p:custDataLst>
            </p:nvPr>
          </p:nvSpPr>
          <p:spPr>
            <a:xfrm>
              <a:off x="929684" y="3965266"/>
              <a:ext cx="1210589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参照药品对比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Body-4"/>
            <p:cNvSpPr txBox="1"/>
            <p:nvPr>
              <p:custDataLst>
                <p:tags r:id="rId2"/>
              </p:custDataLst>
            </p:nvPr>
          </p:nvSpPr>
          <p:spPr>
            <a:xfrm>
              <a:off x="799869" y="4431698"/>
              <a:ext cx="3247195" cy="136306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>
              <a:defPPr>
                <a:defRPr lang="en-US"/>
              </a:defPPr>
              <a:lvl1pPr algn="just" defTabSz="914400" latinLnBrk="1" hangingPunct="0">
                <a:lnSpc>
                  <a:spcPct val="120000"/>
                </a:lnSpc>
                <a:defRPr sz="1200" spc="130">
                  <a:latin typeface="+mn-ea"/>
                </a:defRPr>
              </a:lvl1pPr>
              <a:lvl2pPr defTabSz="914400"/>
              <a:lvl3pPr defTabSz="914400"/>
              <a:lvl4pPr defTabSz="914400"/>
              <a:lvl5pPr defTabSz="914400"/>
              <a:lvl6pPr defTabSz="914400"/>
              <a:lvl7pPr defTabSz="914400"/>
              <a:lvl8pPr defTabSz="914400"/>
              <a:lvl9pPr defTabSz="914400"/>
            </a:lstStyle>
            <a:p>
              <a:pPr algn="l"/>
              <a:r>
                <a:rPr lang="zh-CN" altLang="en-US" sz="1400" dirty="0"/>
                <a:t>当归六黄汤颗粒：</a:t>
              </a:r>
              <a:r>
                <a:rPr lang="zh-CN" altLang="en-US" sz="1400" dirty="0">
                  <a:cs typeface="Noto Sans SC" panose="020B0200000000000000" charset="-122"/>
                  <a:sym typeface="Noto Sans SC" panose="020B0200000000000000" charset="-122"/>
                </a:rPr>
                <a:t>【不良反应】、【禁忌】、【注意事项】</a:t>
              </a:r>
              <a:r>
                <a:rPr lang="zh-CN" altLang="en-US" sz="1600" b="1" dirty="0">
                  <a:solidFill>
                    <a:srgbClr val="FF0000"/>
                  </a:solidFill>
                  <a:cs typeface="Noto Sans SC" panose="020B0200000000000000" charset="-122"/>
                  <a:sym typeface="Noto Sans SC" panose="020B0200000000000000" charset="-122"/>
                </a:rPr>
                <a:t>均明确</a:t>
              </a:r>
              <a:r>
                <a:rPr lang="zh-CN" altLang="en-US" sz="1400" dirty="0">
                  <a:cs typeface="Noto Sans SC" panose="020B0200000000000000" charset="-122"/>
                  <a:sym typeface="Noto Sans SC" panose="020B0200000000000000" charset="-122"/>
                </a:rPr>
                <a:t>；</a:t>
              </a:r>
            </a:p>
            <a:p>
              <a:pPr algn="l"/>
              <a:r>
                <a:rPr lang="zh-CN" altLang="en-US" sz="1400" dirty="0"/>
                <a:t>养阴生血合剂：</a:t>
              </a:r>
              <a:r>
                <a:rPr lang="en-US" altLang="zh-CN" sz="1400" dirty="0"/>
                <a:t>【</a:t>
              </a:r>
              <a:r>
                <a:rPr lang="zh-CN" altLang="en-US" sz="1400" dirty="0"/>
                <a:t>禁忌</a:t>
              </a:r>
              <a:r>
                <a:rPr lang="en-US" altLang="zh-CN" sz="1400" dirty="0"/>
                <a:t>】</a:t>
              </a:r>
              <a:r>
                <a:rPr lang="zh-CN" altLang="en-US" sz="1600" b="1" dirty="0">
                  <a:solidFill>
                    <a:srgbClr val="FF0000"/>
                  </a:solidFill>
                  <a:cs typeface="Noto Sans SC" panose="020B0200000000000000" charset="-122"/>
                </a:rPr>
                <a:t>尚不明确</a:t>
              </a:r>
              <a:r>
                <a:rPr lang="zh-CN" altLang="en-US" sz="1400" dirty="0"/>
                <a:t>。</a:t>
              </a:r>
            </a:p>
            <a:p>
              <a:endParaRPr lang="en-US" altLang="zh-CN" sz="1400" dirty="0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7857934" y="1486513"/>
            <a:ext cx="27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均为一般、常见不良反应</a:t>
            </a:r>
          </a:p>
        </p:txBody>
      </p:sp>
      <p:pic>
        <p:nvPicPr>
          <p:cNvPr id="45" name="图片 44" descr="D:\新建文件夹\xwechat_files\wxid_w7hhy1u7rpp321_f44f\temp\RWTemp\2026-06\290acad2952a041add165adde62352f0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033" y="5476555"/>
            <a:ext cx="1397195" cy="1381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9521801" y="6438956"/>
            <a:ext cx="1323832" cy="38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rgbClr val="FF0000"/>
                </a:solidFill>
                <a:latin typeface="+mn-ea"/>
              </a:rPr>
              <a:t>宏济堂中药饮片</a:t>
            </a:r>
            <a:endParaRPr lang="en-US" altLang="zh-CN" sz="1200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zh-CN" altLang="en-US" sz="1200" b="1" dirty="0" smtClean="0">
                <a:solidFill>
                  <a:srgbClr val="FF0000"/>
                </a:solidFill>
                <a:latin typeface="+mn-ea"/>
              </a:rPr>
              <a:t>质量标准</a:t>
            </a:r>
            <a:r>
              <a:rPr lang="en-US" altLang="zh-CN" sz="1200" b="1" dirty="0" smtClean="0">
                <a:solidFill>
                  <a:srgbClr val="FF0000"/>
                </a:solidFill>
                <a:latin typeface="+mn-ea"/>
              </a:rPr>
              <a:t>2025</a:t>
            </a:r>
            <a:r>
              <a:rPr lang="zh-CN" altLang="en-US" sz="1200" b="1" dirty="0" smtClean="0">
                <a:solidFill>
                  <a:srgbClr val="FF0000"/>
                </a:solidFill>
                <a:latin typeface="+mn-ea"/>
              </a:rPr>
              <a:t>版</a:t>
            </a:r>
            <a:endParaRPr lang="zh-CN" altLang="en-US" sz="12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0081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77421" y="1378625"/>
            <a:ext cx="11793653" cy="2878909"/>
            <a:chOff x="-280068" y="1355821"/>
            <a:chExt cx="11727640" cy="2606718"/>
          </a:xfrm>
        </p:grpSpPr>
        <p:sp>
          <p:nvSpPr>
            <p:cNvPr id="37" name="矩形 36"/>
            <p:cNvSpPr/>
            <p:nvPr/>
          </p:nvSpPr>
          <p:spPr>
            <a:xfrm>
              <a:off x="1842447" y="1618399"/>
              <a:ext cx="4872252" cy="464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+mn-ea"/>
                </a:rPr>
                <a:t>当归：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养血增液，血充则心火可制。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842447" y="2164499"/>
              <a:ext cx="4872252" cy="464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+mn-ea"/>
                </a:rPr>
                <a:t>地黄、熟地黄：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入肝肾而滋肾阴。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842447" y="2710599"/>
              <a:ext cx="4872251" cy="464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+mn-ea"/>
                </a:rPr>
                <a:t>黄柏、黄芩、黄连：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泻火以除烦，清热以坚阴。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842448" y="3256699"/>
              <a:ext cx="4872250" cy="464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+mn-ea"/>
                </a:rPr>
                <a:t>黄芪：</a:t>
              </a:r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益气实卫以固表，固未定之阴。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109750" y="1604242"/>
              <a:ext cx="648000" cy="9894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+mn-ea"/>
                </a:rPr>
                <a:t>君药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109750" y="2679891"/>
              <a:ext cx="648000" cy="4947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+mn-ea"/>
                </a:rPr>
                <a:t>臣药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109750" y="3241345"/>
              <a:ext cx="648000" cy="4947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+mn-ea"/>
                </a:rPr>
                <a:t>佐药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546" y="1618399"/>
              <a:ext cx="963175" cy="21023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+mn-ea"/>
                </a:rPr>
                <a:t>当归六黄汤颗粒方解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011016" y="1670375"/>
              <a:ext cx="1363828" cy="836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+mn-ea"/>
                </a:rPr>
                <a:t>三药合用，使阴血充则水能制火。</a:t>
              </a:r>
            </a:p>
          </p:txBody>
        </p:sp>
        <p:sp>
          <p:nvSpPr>
            <p:cNvPr id="51" name="任意多边形: 形状 50"/>
            <p:cNvSpPr/>
            <p:nvPr/>
          </p:nvSpPr>
          <p:spPr>
            <a:xfrm flipH="1">
              <a:off x="8372988" y="2164499"/>
              <a:ext cx="257902" cy="784746"/>
            </a:xfrm>
            <a:custGeom>
              <a:avLst/>
              <a:gdLst>
                <a:gd name="csX0" fmla="*/ 476363 w 706048"/>
                <a:gd name="csY0" fmla="*/ 2065775 h 2348947"/>
                <a:gd name="csX1" fmla="*/ 706048 w 706048"/>
                <a:gd name="csY1" fmla="*/ 2065775 h 2348947"/>
                <a:gd name="csX2" fmla="*/ 706048 w 706048"/>
                <a:gd name="csY2" fmla="*/ 2348899 h 2348947"/>
                <a:gd name="csX3" fmla="*/ 483493 w 706048"/>
                <a:gd name="csY3" fmla="*/ 2348459 h 2348947"/>
                <a:gd name="csX4" fmla="*/ 464477 w 706048"/>
                <a:gd name="csY4" fmla="*/ 2337630 h 2348947"/>
                <a:gd name="csX5" fmla="*/ 187957 w 706048"/>
                <a:gd name="csY5" fmla="*/ 2078100 h 2348947"/>
                <a:gd name="csX6" fmla="*/ 176336 w 706048"/>
                <a:gd name="csY6" fmla="*/ 2044735 h 2348947"/>
                <a:gd name="csX7" fmla="*/ 176160 w 706048"/>
                <a:gd name="csY7" fmla="*/ 1365009 h 2348947"/>
                <a:gd name="csX8" fmla="*/ 158377 w 706048"/>
                <a:gd name="csY8" fmla="*/ 1323016 h 2348947"/>
                <a:gd name="csX9" fmla="*/ 0 w 706048"/>
                <a:gd name="csY9" fmla="*/ 1158037 h 2348947"/>
                <a:gd name="csX10" fmla="*/ 159081 w 706048"/>
                <a:gd name="csY10" fmla="*/ 1008640 h 2348947"/>
                <a:gd name="csX11" fmla="*/ 176160 w 706048"/>
                <a:gd name="csY11" fmla="*/ 966382 h 2348947"/>
                <a:gd name="csX12" fmla="*/ 176512 w 706048"/>
                <a:gd name="csY12" fmla="*/ 301975 h 2348947"/>
                <a:gd name="csX13" fmla="*/ 192271 w 706048"/>
                <a:gd name="csY13" fmla="*/ 265440 h 2348947"/>
                <a:gd name="csX14" fmla="*/ 461484 w 706048"/>
                <a:gd name="csY14" fmla="*/ 12953 h 2348947"/>
                <a:gd name="csX15" fmla="*/ 484990 w 706048"/>
                <a:gd name="csY15" fmla="*/ 628 h 2348947"/>
                <a:gd name="csX16" fmla="*/ 705696 w 706048"/>
                <a:gd name="csY16" fmla="*/ 100 h 2348947"/>
                <a:gd name="csX17" fmla="*/ 705696 w 706048"/>
                <a:gd name="csY17" fmla="*/ 280054 h 2348947"/>
                <a:gd name="csX18" fmla="*/ 476275 w 706048"/>
                <a:gd name="csY18" fmla="*/ 280054 h 2348947"/>
                <a:gd name="csX19" fmla="*/ 476275 w 706048"/>
                <a:gd name="csY19" fmla="*/ 311835 h 2348947"/>
                <a:gd name="csX20" fmla="*/ 476979 w 706048"/>
                <a:gd name="csY20" fmla="*/ 961012 h 2348947"/>
                <a:gd name="csX21" fmla="*/ 446519 w 706048"/>
                <a:gd name="csY21" fmla="*/ 1033906 h 2348947"/>
                <a:gd name="csX22" fmla="*/ 306541 w 706048"/>
                <a:gd name="csY22" fmla="*/ 1163583 h 2348947"/>
                <a:gd name="csX23" fmla="*/ 386477 w 706048"/>
                <a:gd name="csY23" fmla="*/ 1240262 h 2348947"/>
                <a:gd name="csX24" fmla="*/ 471432 w 706048"/>
                <a:gd name="csY24" fmla="*/ 1329707 h 2348947"/>
                <a:gd name="csX25" fmla="*/ 476275 w 706048"/>
                <a:gd name="csY25" fmla="*/ 1455510 h 2348947"/>
                <a:gd name="csX26" fmla="*/ 476363 w 706048"/>
                <a:gd name="csY26" fmla="*/ 2035931 h 2348947"/>
                <a:gd name="csX27" fmla="*/ 476363 w 706048"/>
                <a:gd name="csY27" fmla="*/ 2065775 h 23489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706048" h="2348947">
                  <a:moveTo>
                    <a:pt x="476363" y="2065775"/>
                  </a:moveTo>
                  <a:lnTo>
                    <a:pt x="706048" y="2065775"/>
                  </a:lnTo>
                  <a:lnTo>
                    <a:pt x="706048" y="2348899"/>
                  </a:lnTo>
                  <a:cubicBezTo>
                    <a:pt x="630777" y="2348899"/>
                    <a:pt x="557179" y="2349163"/>
                    <a:pt x="483493" y="2348459"/>
                  </a:cubicBezTo>
                  <a:cubicBezTo>
                    <a:pt x="477067" y="2348459"/>
                    <a:pt x="469760" y="2342560"/>
                    <a:pt x="464477" y="2337630"/>
                  </a:cubicBezTo>
                  <a:cubicBezTo>
                    <a:pt x="371951" y="2251443"/>
                    <a:pt x="279514" y="2165344"/>
                    <a:pt x="187957" y="2078100"/>
                  </a:cubicBezTo>
                  <a:cubicBezTo>
                    <a:pt x="180297" y="2070793"/>
                    <a:pt x="176336" y="2056003"/>
                    <a:pt x="176336" y="2044735"/>
                  </a:cubicBezTo>
                  <a:cubicBezTo>
                    <a:pt x="175632" y="1818130"/>
                    <a:pt x="175632" y="1591614"/>
                    <a:pt x="176160" y="1365009"/>
                  </a:cubicBezTo>
                  <a:cubicBezTo>
                    <a:pt x="176160" y="1347314"/>
                    <a:pt x="170614" y="1335429"/>
                    <a:pt x="158377" y="1323016"/>
                  </a:cubicBezTo>
                  <a:cubicBezTo>
                    <a:pt x="107228" y="1271163"/>
                    <a:pt x="57400" y="1218077"/>
                    <a:pt x="0" y="1158037"/>
                  </a:cubicBezTo>
                  <a:cubicBezTo>
                    <a:pt x="50269" y="1110673"/>
                    <a:pt x="104322" y="1059172"/>
                    <a:pt x="159081" y="1008640"/>
                  </a:cubicBezTo>
                  <a:cubicBezTo>
                    <a:pt x="172110" y="996579"/>
                    <a:pt x="176248" y="983813"/>
                    <a:pt x="176160" y="966382"/>
                  </a:cubicBezTo>
                  <a:cubicBezTo>
                    <a:pt x="175632" y="744884"/>
                    <a:pt x="175544" y="523474"/>
                    <a:pt x="176512" y="301975"/>
                  </a:cubicBezTo>
                  <a:cubicBezTo>
                    <a:pt x="176512" y="289562"/>
                    <a:pt x="183291" y="273980"/>
                    <a:pt x="192271" y="265440"/>
                  </a:cubicBezTo>
                  <a:cubicBezTo>
                    <a:pt x="281275" y="180573"/>
                    <a:pt x="371336" y="96763"/>
                    <a:pt x="461484" y="12953"/>
                  </a:cubicBezTo>
                  <a:cubicBezTo>
                    <a:pt x="467823" y="7055"/>
                    <a:pt x="477067" y="716"/>
                    <a:pt x="484990" y="628"/>
                  </a:cubicBezTo>
                  <a:cubicBezTo>
                    <a:pt x="557884" y="-340"/>
                    <a:pt x="630689" y="100"/>
                    <a:pt x="705696" y="100"/>
                  </a:cubicBezTo>
                  <a:lnTo>
                    <a:pt x="705696" y="280054"/>
                  </a:lnTo>
                  <a:lnTo>
                    <a:pt x="476275" y="280054"/>
                  </a:lnTo>
                  <a:lnTo>
                    <a:pt x="476275" y="311835"/>
                  </a:lnTo>
                  <a:cubicBezTo>
                    <a:pt x="476275" y="528227"/>
                    <a:pt x="475658" y="744620"/>
                    <a:pt x="476979" y="961012"/>
                  </a:cubicBezTo>
                  <a:cubicBezTo>
                    <a:pt x="477155" y="991561"/>
                    <a:pt x="469408" y="1013658"/>
                    <a:pt x="446519" y="1033906"/>
                  </a:cubicBezTo>
                  <a:cubicBezTo>
                    <a:pt x="400123" y="1074843"/>
                    <a:pt x="355577" y="1117892"/>
                    <a:pt x="306541" y="1163583"/>
                  </a:cubicBezTo>
                  <a:cubicBezTo>
                    <a:pt x="338146" y="1193867"/>
                    <a:pt x="362532" y="1216757"/>
                    <a:pt x="386477" y="1240262"/>
                  </a:cubicBezTo>
                  <a:cubicBezTo>
                    <a:pt x="416057" y="1269402"/>
                    <a:pt x="456818" y="1294228"/>
                    <a:pt x="471432" y="1329707"/>
                  </a:cubicBezTo>
                  <a:cubicBezTo>
                    <a:pt x="486398" y="1366154"/>
                    <a:pt x="476187" y="1413077"/>
                    <a:pt x="476275" y="1455510"/>
                  </a:cubicBezTo>
                  <a:cubicBezTo>
                    <a:pt x="476451" y="1649013"/>
                    <a:pt x="476275" y="1842428"/>
                    <a:pt x="476363" y="2035931"/>
                  </a:cubicBezTo>
                  <a:cubicBezTo>
                    <a:pt x="476363" y="2044999"/>
                    <a:pt x="476363" y="2054155"/>
                    <a:pt x="476363" y="206577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650984" y="1974294"/>
              <a:ext cx="1465434" cy="1086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+mn-ea"/>
                </a:rPr>
                <a:t>君臣相合，热清则火不内扰，阴坚则汗不外泄。</a:t>
              </a:r>
            </a:p>
          </p:txBody>
        </p:sp>
        <p:sp>
          <p:nvSpPr>
            <p:cNvPr id="65" name="任意多边形: 形状 64"/>
            <p:cNvSpPr/>
            <p:nvPr/>
          </p:nvSpPr>
          <p:spPr>
            <a:xfrm flipH="1">
              <a:off x="6732937" y="1736276"/>
              <a:ext cx="257902" cy="784746"/>
            </a:xfrm>
            <a:custGeom>
              <a:avLst/>
              <a:gdLst>
                <a:gd name="csX0" fmla="*/ 476363 w 706048"/>
                <a:gd name="csY0" fmla="*/ 2065775 h 2348947"/>
                <a:gd name="csX1" fmla="*/ 706048 w 706048"/>
                <a:gd name="csY1" fmla="*/ 2065775 h 2348947"/>
                <a:gd name="csX2" fmla="*/ 706048 w 706048"/>
                <a:gd name="csY2" fmla="*/ 2348899 h 2348947"/>
                <a:gd name="csX3" fmla="*/ 483493 w 706048"/>
                <a:gd name="csY3" fmla="*/ 2348459 h 2348947"/>
                <a:gd name="csX4" fmla="*/ 464477 w 706048"/>
                <a:gd name="csY4" fmla="*/ 2337630 h 2348947"/>
                <a:gd name="csX5" fmla="*/ 187957 w 706048"/>
                <a:gd name="csY5" fmla="*/ 2078100 h 2348947"/>
                <a:gd name="csX6" fmla="*/ 176336 w 706048"/>
                <a:gd name="csY6" fmla="*/ 2044735 h 2348947"/>
                <a:gd name="csX7" fmla="*/ 176160 w 706048"/>
                <a:gd name="csY7" fmla="*/ 1365009 h 2348947"/>
                <a:gd name="csX8" fmla="*/ 158377 w 706048"/>
                <a:gd name="csY8" fmla="*/ 1323016 h 2348947"/>
                <a:gd name="csX9" fmla="*/ 0 w 706048"/>
                <a:gd name="csY9" fmla="*/ 1158037 h 2348947"/>
                <a:gd name="csX10" fmla="*/ 159081 w 706048"/>
                <a:gd name="csY10" fmla="*/ 1008640 h 2348947"/>
                <a:gd name="csX11" fmla="*/ 176160 w 706048"/>
                <a:gd name="csY11" fmla="*/ 966382 h 2348947"/>
                <a:gd name="csX12" fmla="*/ 176512 w 706048"/>
                <a:gd name="csY12" fmla="*/ 301975 h 2348947"/>
                <a:gd name="csX13" fmla="*/ 192271 w 706048"/>
                <a:gd name="csY13" fmla="*/ 265440 h 2348947"/>
                <a:gd name="csX14" fmla="*/ 461484 w 706048"/>
                <a:gd name="csY14" fmla="*/ 12953 h 2348947"/>
                <a:gd name="csX15" fmla="*/ 484990 w 706048"/>
                <a:gd name="csY15" fmla="*/ 628 h 2348947"/>
                <a:gd name="csX16" fmla="*/ 705696 w 706048"/>
                <a:gd name="csY16" fmla="*/ 100 h 2348947"/>
                <a:gd name="csX17" fmla="*/ 705696 w 706048"/>
                <a:gd name="csY17" fmla="*/ 280054 h 2348947"/>
                <a:gd name="csX18" fmla="*/ 476275 w 706048"/>
                <a:gd name="csY18" fmla="*/ 280054 h 2348947"/>
                <a:gd name="csX19" fmla="*/ 476275 w 706048"/>
                <a:gd name="csY19" fmla="*/ 311835 h 2348947"/>
                <a:gd name="csX20" fmla="*/ 476979 w 706048"/>
                <a:gd name="csY20" fmla="*/ 961012 h 2348947"/>
                <a:gd name="csX21" fmla="*/ 446519 w 706048"/>
                <a:gd name="csY21" fmla="*/ 1033906 h 2348947"/>
                <a:gd name="csX22" fmla="*/ 306541 w 706048"/>
                <a:gd name="csY22" fmla="*/ 1163583 h 2348947"/>
                <a:gd name="csX23" fmla="*/ 386477 w 706048"/>
                <a:gd name="csY23" fmla="*/ 1240262 h 2348947"/>
                <a:gd name="csX24" fmla="*/ 471432 w 706048"/>
                <a:gd name="csY24" fmla="*/ 1329707 h 2348947"/>
                <a:gd name="csX25" fmla="*/ 476275 w 706048"/>
                <a:gd name="csY25" fmla="*/ 1455510 h 2348947"/>
                <a:gd name="csX26" fmla="*/ 476363 w 706048"/>
                <a:gd name="csY26" fmla="*/ 2035931 h 2348947"/>
                <a:gd name="csX27" fmla="*/ 476363 w 706048"/>
                <a:gd name="csY27" fmla="*/ 2065775 h 23489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706048" h="2348947">
                  <a:moveTo>
                    <a:pt x="476363" y="2065775"/>
                  </a:moveTo>
                  <a:lnTo>
                    <a:pt x="706048" y="2065775"/>
                  </a:lnTo>
                  <a:lnTo>
                    <a:pt x="706048" y="2348899"/>
                  </a:lnTo>
                  <a:cubicBezTo>
                    <a:pt x="630777" y="2348899"/>
                    <a:pt x="557179" y="2349163"/>
                    <a:pt x="483493" y="2348459"/>
                  </a:cubicBezTo>
                  <a:cubicBezTo>
                    <a:pt x="477067" y="2348459"/>
                    <a:pt x="469760" y="2342560"/>
                    <a:pt x="464477" y="2337630"/>
                  </a:cubicBezTo>
                  <a:cubicBezTo>
                    <a:pt x="371951" y="2251443"/>
                    <a:pt x="279514" y="2165344"/>
                    <a:pt x="187957" y="2078100"/>
                  </a:cubicBezTo>
                  <a:cubicBezTo>
                    <a:pt x="180297" y="2070793"/>
                    <a:pt x="176336" y="2056003"/>
                    <a:pt x="176336" y="2044735"/>
                  </a:cubicBezTo>
                  <a:cubicBezTo>
                    <a:pt x="175632" y="1818130"/>
                    <a:pt x="175632" y="1591614"/>
                    <a:pt x="176160" y="1365009"/>
                  </a:cubicBezTo>
                  <a:cubicBezTo>
                    <a:pt x="176160" y="1347314"/>
                    <a:pt x="170614" y="1335429"/>
                    <a:pt x="158377" y="1323016"/>
                  </a:cubicBezTo>
                  <a:cubicBezTo>
                    <a:pt x="107228" y="1271163"/>
                    <a:pt x="57400" y="1218077"/>
                    <a:pt x="0" y="1158037"/>
                  </a:cubicBezTo>
                  <a:cubicBezTo>
                    <a:pt x="50269" y="1110673"/>
                    <a:pt x="104322" y="1059172"/>
                    <a:pt x="159081" y="1008640"/>
                  </a:cubicBezTo>
                  <a:cubicBezTo>
                    <a:pt x="172110" y="996579"/>
                    <a:pt x="176248" y="983813"/>
                    <a:pt x="176160" y="966382"/>
                  </a:cubicBezTo>
                  <a:cubicBezTo>
                    <a:pt x="175632" y="744884"/>
                    <a:pt x="175544" y="523474"/>
                    <a:pt x="176512" y="301975"/>
                  </a:cubicBezTo>
                  <a:cubicBezTo>
                    <a:pt x="176512" y="289562"/>
                    <a:pt x="183291" y="273980"/>
                    <a:pt x="192271" y="265440"/>
                  </a:cubicBezTo>
                  <a:cubicBezTo>
                    <a:pt x="281275" y="180573"/>
                    <a:pt x="371336" y="96763"/>
                    <a:pt x="461484" y="12953"/>
                  </a:cubicBezTo>
                  <a:cubicBezTo>
                    <a:pt x="467823" y="7055"/>
                    <a:pt x="477067" y="716"/>
                    <a:pt x="484990" y="628"/>
                  </a:cubicBezTo>
                  <a:cubicBezTo>
                    <a:pt x="557884" y="-340"/>
                    <a:pt x="630689" y="100"/>
                    <a:pt x="705696" y="100"/>
                  </a:cubicBezTo>
                  <a:lnTo>
                    <a:pt x="705696" y="280054"/>
                  </a:lnTo>
                  <a:lnTo>
                    <a:pt x="476275" y="280054"/>
                  </a:lnTo>
                  <a:lnTo>
                    <a:pt x="476275" y="311835"/>
                  </a:lnTo>
                  <a:cubicBezTo>
                    <a:pt x="476275" y="528227"/>
                    <a:pt x="475658" y="744620"/>
                    <a:pt x="476979" y="961012"/>
                  </a:cubicBezTo>
                  <a:cubicBezTo>
                    <a:pt x="477155" y="991561"/>
                    <a:pt x="469408" y="1013658"/>
                    <a:pt x="446519" y="1033906"/>
                  </a:cubicBezTo>
                  <a:cubicBezTo>
                    <a:pt x="400123" y="1074843"/>
                    <a:pt x="355577" y="1117892"/>
                    <a:pt x="306541" y="1163583"/>
                  </a:cubicBezTo>
                  <a:cubicBezTo>
                    <a:pt x="338146" y="1193867"/>
                    <a:pt x="362532" y="1216757"/>
                    <a:pt x="386477" y="1240262"/>
                  </a:cubicBezTo>
                  <a:cubicBezTo>
                    <a:pt x="416057" y="1269402"/>
                    <a:pt x="456818" y="1294228"/>
                    <a:pt x="471432" y="1329707"/>
                  </a:cubicBezTo>
                  <a:cubicBezTo>
                    <a:pt x="486398" y="1366154"/>
                    <a:pt x="476187" y="1413077"/>
                    <a:pt x="476275" y="1455510"/>
                  </a:cubicBezTo>
                  <a:cubicBezTo>
                    <a:pt x="476451" y="1649013"/>
                    <a:pt x="476275" y="1842428"/>
                    <a:pt x="476363" y="2035931"/>
                  </a:cubicBezTo>
                  <a:cubicBezTo>
                    <a:pt x="476363" y="2044999"/>
                    <a:pt x="476363" y="2054155"/>
                    <a:pt x="476363" y="206577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0101369" y="1618399"/>
              <a:ext cx="1119253" cy="211767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b="1" dirty="0">
                  <a:latin typeface="+mn-ea"/>
                </a:rPr>
                <a:t>诸药合用，共奏滋阴泻火，固表止汗之效。</a:t>
              </a:r>
            </a:p>
            <a:p>
              <a:pPr algn="ctr"/>
              <a:endParaRPr lang="zh-CN" altLang="en-US" b="1" dirty="0">
                <a:latin typeface="+mn-ea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-280068" y="1355821"/>
              <a:ext cx="11727640" cy="260671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8663" y="247765"/>
            <a:ext cx="11087377" cy="865608"/>
            <a:chOff x="431523" y="128587"/>
            <a:chExt cx="11087377" cy="90011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431523" y="280996"/>
              <a:ext cx="750032" cy="747704"/>
              <a:chOff x="431523" y="280996"/>
              <a:chExt cx="750032" cy="747704"/>
            </a:xfrm>
          </p:grpSpPr>
          <p:sp>
            <p:nvSpPr>
              <p:cNvPr id="10" name="任意多边形: 形状 9"/>
              <p:cNvSpPr>
                <a:spLocks noChangeAspect="1"/>
              </p:cNvSpPr>
              <p:nvPr/>
            </p:nvSpPr>
            <p:spPr>
              <a:xfrm>
                <a:off x="533555" y="380700"/>
                <a:ext cx="648000" cy="648000"/>
              </a:xfrm>
              <a:custGeom>
                <a:avLst/>
                <a:gdLst>
                  <a:gd name="connsiteX0" fmla="*/ 1676400 w 1676400"/>
                  <a:gd name="connsiteY0" fmla="*/ 1676400 h 1676400"/>
                  <a:gd name="connsiteX1" fmla="*/ 0 w 1676400"/>
                  <a:gd name="connsiteY1" fmla="*/ 1676400 h 1676400"/>
                  <a:gd name="connsiteX2" fmla="*/ 0 w 1676400"/>
                  <a:gd name="connsiteY2" fmla="*/ 0 h 1676400"/>
                  <a:gd name="connsiteX3" fmla="*/ 1676400 w 1676400"/>
                  <a:gd name="connsiteY3" fmla="*/ 0 h 1676400"/>
                  <a:gd name="connsiteX4" fmla="*/ 1676400 w 1676400"/>
                  <a:gd name="connsiteY4" fmla="*/ 438341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676400">
                    <a:moveTo>
                      <a:pt x="1676400" y="1676400"/>
                    </a:moveTo>
                    <a:lnTo>
                      <a:pt x="0" y="16764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4383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>
                <a:spLocks noChangeAspect="1"/>
              </p:cNvSpPr>
              <p:nvPr userDrawn="1"/>
            </p:nvSpPr>
            <p:spPr>
              <a:xfrm>
                <a:off x="431523" y="280996"/>
                <a:ext cx="216000" cy="216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60400" y="128587"/>
              <a:ext cx="10858500" cy="900112"/>
            </a:xfrm>
            <a:prstGeom prst="rect">
              <a:avLst/>
            </a:prstGeom>
          </p:spPr>
          <p:txBody>
            <a:bodyPr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</a:defRPr>
              </a:lvl1pPr>
            </a:lstStyle>
            <a:p>
              <a:pPr lvl="0"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有效性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-</a:t>
              </a:r>
              <a:r>
                <a: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方解及目录内同治疗领域对比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440" y="45112"/>
            <a:ext cx="655955" cy="65595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235" y="-73150"/>
            <a:ext cx="1600200" cy="900430"/>
          </a:xfrm>
          <a:prstGeom prst="rect">
            <a:avLst/>
          </a:prstGeom>
        </p:spPr>
      </p:pic>
      <p:cxnSp>
        <p:nvCxnSpPr>
          <p:cNvPr id="72" name="直接连接符 71"/>
          <p:cNvCxnSpPr/>
          <p:nvPr/>
        </p:nvCxnSpPr>
        <p:spPr>
          <a:xfrm>
            <a:off x="298091" y="4383748"/>
            <a:ext cx="11595817" cy="5459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177420" y="5182523"/>
            <a:ext cx="11812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当归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六黄汤颗粒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归属养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血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剂，填补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Noto Sans SC" panose="020B0200000000000000" charset="-122"/>
                <a:sym typeface="+mn-ea"/>
              </a:rPr>
              <a:t>医保目录中成药养血剂项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Noto Sans SC" panose="020B0200000000000000" charset="-122"/>
                <a:sym typeface="+mn-ea"/>
              </a:rPr>
              <a:t>下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Noto Sans SC" panose="020B0200000000000000" charset="-122"/>
                <a:sym typeface="+mn-ea"/>
              </a:rPr>
              <a:t>“无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Noto Sans SC" panose="020B0200000000000000" charset="-122"/>
                <a:sym typeface="+mn-ea"/>
              </a:rPr>
              <a:t>阴虚火旺证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Noto Sans SC" panose="020B0200000000000000" charset="-122"/>
                <a:sym typeface="+mn-ea"/>
              </a:rPr>
              <a:t>盗汗”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Noto Sans SC" panose="020B0200000000000000" charset="-122"/>
                <a:sym typeface="+mn-ea"/>
              </a:rPr>
              <a:t>品种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Noto Sans SC" panose="020B0200000000000000" charset="-122"/>
                <a:sym typeface="+mn-ea"/>
              </a:rPr>
              <a:t>的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Noto Sans SC" panose="020B0200000000000000" charset="-122"/>
                <a:sym typeface="+mn-ea"/>
              </a:rPr>
              <a:t>临床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Noto Sans SC" panose="020B0200000000000000" charset="-122"/>
                <a:sym typeface="+mn-ea"/>
              </a:rPr>
              <a:t>空白！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49864" y="4531446"/>
            <a:ext cx="2693587" cy="5223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47C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目录内同治疗领域对比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0081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8663" y="247765"/>
            <a:ext cx="11087377" cy="865608"/>
            <a:chOff x="431523" y="128587"/>
            <a:chExt cx="11087377" cy="90011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431523" y="280996"/>
              <a:ext cx="750032" cy="747704"/>
              <a:chOff x="431523" y="280996"/>
              <a:chExt cx="750032" cy="747704"/>
            </a:xfrm>
          </p:grpSpPr>
          <p:sp>
            <p:nvSpPr>
              <p:cNvPr id="10" name="任意多边形: 形状 9"/>
              <p:cNvSpPr>
                <a:spLocks noChangeAspect="1"/>
              </p:cNvSpPr>
              <p:nvPr/>
            </p:nvSpPr>
            <p:spPr>
              <a:xfrm>
                <a:off x="533555" y="380700"/>
                <a:ext cx="648000" cy="648000"/>
              </a:xfrm>
              <a:custGeom>
                <a:avLst/>
                <a:gdLst>
                  <a:gd name="connsiteX0" fmla="*/ 1676400 w 1676400"/>
                  <a:gd name="connsiteY0" fmla="*/ 1676400 h 1676400"/>
                  <a:gd name="connsiteX1" fmla="*/ 0 w 1676400"/>
                  <a:gd name="connsiteY1" fmla="*/ 1676400 h 1676400"/>
                  <a:gd name="connsiteX2" fmla="*/ 0 w 1676400"/>
                  <a:gd name="connsiteY2" fmla="*/ 0 h 1676400"/>
                  <a:gd name="connsiteX3" fmla="*/ 1676400 w 1676400"/>
                  <a:gd name="connsiteY3" fmla="*/ 0 h 1676400"/>
                  <a:gd name="connsiteX4" fmla="*/ 1676400 w 1676400"/>
                  <a:gd name="connsiteY4" fmla="*/ 438341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676400">
                    <a:moveTo>
                      <a:pt x="1676400" y="1676400"/>
                    </a:moveTo>
                    <a:lnTo>
                      <a:pt x="0" y="16764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4383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>
                <a:spLocks noChangeAspect="1"/>
              </p:cNvSpPr>
              <p:nvPr userDrawn="1"/>
            </p:nvSpPr>
            <p:spPr>
              <a:xfrm>
                <a:off x="431523" y="280996"/>
                <a:ext cx="216000" cy="216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60400" y="128587"/>
              <a:ext cx="10858500" cy="900112"/>
            </a:xfrm>
            <a:prstGeom prst="rect">
              <a:avLst/>
            </a:prstGeom>
          </p:spPr>
          <p:txBody>
            <a:bodyPr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</a:defRPr>
              </a:lvl1pPr>
            </a:lstStyle>
            <a:p>
              <a:pPr lvl="0"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有效性</a:t>
              </a: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-</a:t>
              </a:r>
              <a:r>
                <a:rPr lang="zh-CN" altLang="en-US" dirty="0"/>
                <a:t>古</a:t>
              </a:r>
              <a:r>
                <a:rPr lang="zh-CN" altLang="en-US" dirty="0" smtClean="0"/>
                <a:t>代</a:t>
              </a:r>
              <a:r>
                <a:rPr lang="zh-CN" altLang="en-US" dirty="0"/>
                <a:t>医</a:t>
              </a:r>
              <a:r>
                <a:rPr lang="zh-CN" altLang="en-US" dirty="0" smtClean="0"/>
                <a:t>籍评价、临床验证疗效确切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440" y="45112"/>
            <a:ext cx="655955" cy="65595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235" y="-73150"/>
            <a:ext cx="1600200" cy="900430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97682"/>
              </p:ext>
            </p:extLst>
          </p:nvPr>
        </p:nvGraphicFramePr>
        <p:xfrm>
          <a:off x="296526" y="1364777"/>
          <a:ext cx="11631618" cy="388961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19707"/>
                <a:gridCol w="1720850"/>
                <a:gridCol w="9291061"/>
              </a:tblGrid>
              <a:tr h="4452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朝代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医家</a:t>
                      </a:r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典籍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原文记载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9507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金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李东垣</a:t>
                      </a:r>
                      <a:r>
                        <a:rPr lang="en-US" altLang="zh-CN" sz="1400" b="1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兰室秘藏</a:t>
                      </a:r>
                      <a:r>
                        <a:rPr lang="en-US" altLang="zh-CN" sz="1400" b="1" u="none" strike="noStrike" dirty="0">
                          <a:effectLst/>
                          <a:latin typeface="+mn-ea"/>
                          <a:ea typeface="+mn-ea"/>
                        </a:rPr>
                        <a:t>》 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治盗汗之圣药也。 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953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朱丹溪</a:t>
                      </a:r>
                      <a:r>
                        <a:rPr lang="en-US" altLang="zh-C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丹溪心法</a:t>
                      </a:r>
                      <a:r>
                        <a:rPr lang="en-US" altLang="zh-C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（卷三）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盗汗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属血虚、阴虚。忌用生姜。东垣有方，</a:t>
                      </a:r>
                      <a:r>
                        <a:rPr lang="zh-CN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用当归六黄汤，甚效。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63379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</a:rPr>
                        <a:t>明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丁凤</a:t>
                      </a:r>
                      <a:r>
                        <a:rPr lang="en-US" altLang="zh-CN" sz="1400" b="1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医方集宜</a:t>
                      </a:r>
                      <a:r>
                        <a:rPr lang="en-US" altLang="zh-CN" sz="1400" b="1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盗汗，用当归六黄汤，</a:t>
                      </a:r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以当归、黄芪、生地黄以补其阴血，黄芩、黄连、黄柏去其内火也。此乃药性病情相对，</a:t>
                      </a:r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可见立方之妙。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63379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</a:rPr>
                        <a:t>明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张景岳</a:t>
                      </a:r>
                      <a:r>
                        <a:rPr lang="en-US" altLang="zh-CN" sz="1400" b="1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景岳全书</a:t>
                      </a:r>
                      <a:r>
                        <a:rPr lang="en-US" altLang="zh-CN" sz="1400" b="1" u="none" strike="noStrike" dirty="0">
                          <a:effectLst/>
                          <a:latin typeface="+mn-ea"/>
                          <a:ea typeface="+mn-ea"/>
                        </a:rPr>
                        <a:t>》 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阳证自汗或盗汗者，</a:t>
                      </a:r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但察其脉证有火，或夜热烦渴，或便热喜冷之类，皆阳盛阴虚也</a:t>
                      </a:r>
                      <a:r>
                        <a:rPr lang="zh-CN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宜当归六黄汤为第一。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8760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清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陈修园</a:t>
                      </a:r>
                      <a:r>
                        <a:rPr lang="en-US" altLang="zh-C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时方歌括</a:t>
                      </a:r>
                      <a:r>
                        <a:rPr lang="en-US" altLang="zh-CN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（卷下）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阴虚火扰之汗，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得</a:t>
                      </a:r>
                      <a:r>
                        <a:rPr lang="zh-CN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当归、生地、熟地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之滋阴，又得</a:t>
                      </a:r>
                      <a:r>
                        <a:rPr lang="zh-CN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黄芩、黄连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之泻火，治汗之本也。然此方之妙，则在于苦寒，寒则胜热，而苦复能坚之。又恐过于苦寒，伤其中气。尤妙在大苦大寒队中倍加</a:t>
                      </a:r>
                      <a:r>
                        <a:rPr lang="zh-CN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黄芪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，俾黄芪领苦寒之性，尽达于表，以坚汗孔，不使留中而为害。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102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</a:rPr>
                        <a:t>清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潘楫</a:t>
                      </a:r>
                      <a:r>
                        <a:rPr lang="en-US" altLang="zh-CN" sz="1400" b="1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</a:rPr>
                        <a:t>医灯续焰</a:t>
                      </a:r>
                      <a:r>
                        <a:rPr lang="en-US" altLang="zh-CN" sz="1400" b="1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治盗汗久不愈。</a:t>
                      </a:r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面白黄，肌瘦，或夜热骨蒸，饮食减少，四肢无力，足膝酸疼，发无虚夜</a:t>
                      </a:r>
                      <a:r>
                        <a:rPr lang="zh-CN" altLang="en-US" sz="1800" u="none" strike="noStrike" dirty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服此神效。 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409433" y="5445454"/>
            <a:ext cx="11580002" cy="928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</a:rPr>
              <a:t>核心结论：当归</a:t>
            </a:r>
            <a:r>
              <a:rPr lang="zh-CN" altLang="en-US" b="1" dirty="0">
                <a:solidFill>
                  <a:schemeClr val="tx1"/>
                </a:solidFill>
              </a:rPr>
              <a:t>六黄汤颗粒是治疗阴虚火旺所致盗汗的代表方剂，历代医籍高度评价其疗效。该方精准用于</a:t>
            </a:r>
            <a:r>
              <a:rPr lang="zh-CN" altLang="en-US" sz="2000" b="1" dirty="0">
                <a:solidFill>
                  <a:srgbClr val="FF0000"/>
                </a:solidFill>
              </a:rPr>
              <a:t>盗汗阴虚火旺证，历经数百年临床验证，疗效确切，</a:t>
            </a:r>
            <a:r>
              <a:rPr lang="zh-CN" altLang="en-US" b="1" dirty="0">
                <a:solidFill>
                  <a:schemeClr val="tx1"/>
                </a:solidFill>
              </a:rPr>
              <a:t>为中医药治疗盗汗提供了经典范式。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0081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8663" y="247765"/>
            <a:ext cx="11087377" cy="865608"/>
            <a:chOff x="431523" y="128587"/>
            <a:chExt cx="11087377" cy="90011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431523" y="280996"/>
              <a:ext cx="750032" cy="747704"/>
              <a:chOff x="431523" y="280996"/>
              <a:chExt cx="750032" cy="747704"/>
            </a:xfrm>
          </p:grpSpPr>
          <p:sp>
            <p:nvSpPr>
              <p:cNvPr id="10" name="任意多边形: 形状 9"/>
              <p:cNvSpPr>
                <a:spLocks noChangeAspect="1"/>
              </p:cNvSpPr>
              <p:nvPr/>
            </p:nvSpPr>
            <p:spPr>
              <a:xfrm>
                <a:off x="533555" y="380700"/>
                <a:ext cx="648000" cy="648000"/>
              </a:xfrm>
              <a:custGeom>
                <a:avLst/>
                <a:gdLst>
                  <a:gd name="connsiteX0" fmla="*/ 1676400 w 1676400"/>
                  <a:gd name="connsiteY0" fmla="*/ 1676400 h 1676400"/>
                  <a:gd name="connsiteX1" fmla="*/ 0 w 1676400"/>
                  <a:gd name="connsiteY1" fmla="*/ 1676400 h 1676400"/>
                  <a:gd name="connsiteX2" fmla="*/ 0 w 1676400"/>
                  <a:gd name="connsiteY2" fmla="*/ 0 h 1676400"/>
                  <a:gd name="connsiteX3" fmla="*/ 1676400 w 1676400"/>
                  <a:gd name="connsiteY3" fmla="*/ 0 h 1676400"/>
                  <a:gd name="connsiteX4" fmla="*/ 1676400 w 1676400"/>
                  <a:gd name="connsiteY4" fmla="*/ 438341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676400">
                    <a:moveTo>
                      <a:pt x="1676400" y="1676400"/>
                    </a:moveTo>
                    <a:lnTo>
                      <a:pt x="0" y="1676400"/>
                    </a:lnTo>
                    <a:lnTo>
                      <a:pt x="0" y="0"/>
                    </a:lnTo>
                    <a:lnTo>
                      <a:pt x="1676400" y="0"/>
                    </a:lnTo>
                    <a:lnTo>
                      <a:pt x="1676400" y="4383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10"/>
              <p:cNvSpPr>
                <a:spLocks noChangeAspect="1"/>
              </p:cNvSpPr>
              <p:nvPr userDrawn="1"/>
            </p:nvSpPr>
            <p:spPr>
              <a:xfrm>
                <a:off x="431523" y="280996"/>
                <a:ext cx="216000" cy="216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60400" y="128587"/>
              <a:ext cx="10858500" cy="900112"/>
            </a:xfrm>
            <a:prstGeom prst="rect">
              <a:avLst/>
            </a:prstGeom>
          </p:spPr>
          <p:txBody>
            <a:bodyPr anchor="b"/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</a:defRPr>
              </a:lvl1pPr>
            </a:lstStyle>
            <a:p>
              <a:pPr lvl="0"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有效性</a:t>
              </a: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-</a:t>
              </a: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现代医学循证充足</a:t>
              </a:r>
              <a:r>
                <a:rPr lang="zh-CN" altLang="en-US" noProof="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临床价值突出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440" y="45112"/>
            <a:ext cx="655955" cy="65595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35" y="-73150"/>
            <a:ext cx="1600200" cy="900430"/>
          </a:xfrm>
          <a:prstGeom prst="rect">
            <a:avLst/>
          </a:prstGeom>
        </p:spPr>
      </p:pic>
      <p:sp>
        <p:nvSpPr>
          <p:cNvPr id="3" name="AutoShape 4"/>
          <p:cNvSpPr/>
          <p:nvPr/>
        </p:nvSpPr>
        <p:spPr>
          <a:xfrm>
            <a:off x="136478" y="1272474"/>
            <a:ext cx="5667223" cy="1301943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 algn="just">
              <a:lnSpc>
                <a:spcPts val="2200"/>
              </a:lnSpc>
              <a:defRPr/>
            </a:pPr>
            <a:r>
              <a:rPr lang="en-US" sz="1600" b="1" i="0" u="none" strike="noStrike" dirty="0" err="1" smtClean="0">
                <a:solidFill>
                  <a:srgbClr val="FF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当归六黄汤治疗盗汗</a:t>
            </a:r>
            <a:endParaRPr lang="en-US" sz="11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 algn="just">
              <a:lnSpc>
                <a:spcPts val="2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纳入3项</a:t>
            </a:r>
            <a:r>
              <a:rPr lang="en-US" sz="1400" b="0" i="0" u="none" strike="noStrike" baseline="30000" dirty="0">
                <a:solidFill>
                  <a:srgbClr val="00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[1-3]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研究，研究间无异质性。采用固定效应Meta分析，</a:t>
            </a:r>
            <a:r>
              <a:rPr lang="en-US" sz="1400" b="0" i="0" u="none" strike="noStrike" dirty="0" err="1" smtClean="0">
                <a:solidFill>
                  <a:srgbClr val="00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结果证实当归六黄汤</a:t>
            </a:r>
            <a:r>
              <a:rPr lang="en-US" sz="1400" b="1" i="0" u="none" strike="noStrike" dirty="0" err="1" smtClean="0">
                <a:solidFill>
                  <a:srgbClr val="FF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治疗盗汗的疗效显著优于对照组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，其合并效应量RR</a:t>
            </a:r>
            <a:r>
              <a:rPr lang="en-US" sz="1400" b="0" i="0" u="none" strike="noStrike" dirty="0">
                <a:solidFill>
                  <a:srgbClr val="00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=1.30，95%CI：1.13-1.49，P=0.0003，具有极高的统计学显著性。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534" y="2466754"/>
            <a:ext cx="5705323" cy="1764056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4" name="AutoShape 6"/>
          <p:cNvSpPr/>
          <p:nvPr/>
        </p:nvSpPr>
        <p:spPr>
          <a:xfrm>
            <a:off x="95534" y="1156439"/>
            <a:ext cx="5705323" cy="3128957"/>
          </a:xfrm>
          <a:prstGeom prst="roundRect">
            <a:avLst>
              <a:gd name="adj" fmla="val 0"/>
            </a:avLst>
          </a:prstGeom>
          <a:noFill/>
          <a:ln w="25400" cap="flat" cmpd="sng">
            <a:solidFill>
              <a:srgbClr val="7C7C7C">
                <a:alpha val="100000"/>
              </a:srgbClr>
            </a:solidFill>
            <a:prstDash val="solid"/>
            <a:miter lim="10000000"/>
          </a:ln>
        </p:spPr>
        <p:txBody>
          <a:bodyPr vert="horz" wrap="square" lIns="63500" tIns="63500" rIns="63500" bIns="6350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endParaRPr/>
          </a:p>
        </p:txBody>
      </p:sp>
      <p:sp>
        <p:nvSpPr>
          <p:cNvPr id="64" name="AutoShape 13"/>
          <p:cNvSpPr/>
          <p:nvPr/>
        </p:nvSpPr>
        <p:spPr>
          <a:xfrm>
            <a:off x="95534" y="4462820"/>
            <a:ext cx="11893901" cy="1173708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88900" tIns="50800" rIns="88900" bIns="50800" rtlCol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9144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371600"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28800"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86000"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743200"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200400"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657600"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 algn="l">
              <a:lnSpc>
                <a:spcPct val="150000"/>
              </a:lnSpc>
              <a:defRPr/>
            </a:pPr>
            <a:r>
              <a:rPr lang="en-US" sz="1800" b="1" i="0" u="none" strike="noStrike" dirty="0" err="1">
                <a:solidFill>
                  <a:schemeClr val="tx1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核心结论</a:t>
            </a:r>
            <a:r>
              <a:rPr lang="en-US" sz="1800" b="1" i="0" u="none" strike="noStrike" dirty="0" err="1" smtClean="0">
                <a:solidFill>
                  <a:schemeClr val="tx1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：</a:t>
            </a:r>
            <a:r>
              <a:rPr lang="en-US" sz="1800" b="1" i="0" u="none" strike="noStrike" dirty="0" err="1" smtClean="0">
                <a:solidFill>
                  <a:srgbClr val="FF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现有循证医学证据充分支持当归六黄汤在盗汗</a:t>
            </a:r>
            <a:r>
              <a:rPr lang="zh-CN" altLang="en-US" sz="1800" b="1" i="0" u="none" strike="noStrike" dirty="0" smtClean="0">
                <a:solidFill>
                  <a:srgbClr val="FF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方面</a:t>
            </a:r>
            <a:r>
              <a:rPr lang="en-US" sz="1800" b="1" i="0" u="none" strike="noStrike" dirty="0" err="1" smtClean="0">
                <a:solidFill>
                  <a:srgbClr val="FF0000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的有效性和优越性</a:t>
            </a:r>
            <a:r>
              <a:rPr lang="en-US" sz="1800" b="1" i="0" u="none" strike="noStrike" dirty="0" err="1">
                <a:solidFill>
                  <a:srgbClr val="374151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，</a:t>
            </a:r>
            <a:r>
              <a:rPr lang="en-US" sz="1600" b="1" i="0" u="none" strike="noStrike" dirty="0" err="1">
                <a:solidFill>
                  <a:srgbClr val="374151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各项研究P值均</a:t>
            </a:r>
            <a:r>
              <a:rPr lang="en-US" sz="1600" b="1" i="0" u="none" strike="noStrike" dirty="0">
                <a:solidFill>
                  <a:srgbClr val="374151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&lt;0.05，具备明确的统计学意义，为其临床广泛应用提供了高级别证据支撑</a:t>
            </a:r>
            <a:r>
              <a:rPr lang="en-US" sz="1600" b="1" i="0" u="none" strike="noStrike" dirty="0" smtClean="0">
                <a:solidFill>
                  <a:srgbClr val="374151"/>
                </a:solidFill>
                <a:latin typeface="+mn-ea"/>
                <a:ea typeface="+mn-ea"/>
                <a:cs typeface="Noto Sans SC" panose="020B0200000000000000" charset="-122"/>
                <a:sym typeface="Noto Sans SC" panose="020B0200000000000000" charset="-122"/>
              </a:rPr>
              <a:t>。</a:t>
            </a:r>
          </a:p>
          <a:p>
            <a:pPr marL="0" indent="0" algn="l">
              <a:lnSpc>
                <a:spcPct val="150000"/>
              </a:lnSpc>
              <a:defRPr/>
            </a:pPr>
            <a:endParaRPr lang="en-US" sz="1800" dirty="0">
              <a:solidFill>
                <a:srgbClr val="374151"/>
              </a:solidFill>
              <a:latin typeface="+mn-ea"/>
              <a:ea typeface="+mn-ea"/>
              <a:cs typeface="微软雅黑" panose="020B0503020204020204" pitchFamily="34" charset="-122"/>
              <a:sym typeface="Noto Sans SC" panose="020B0200000000000000" charset="-122"/>
            </a:endParaRPr>
          </a:p>
          <a:p>
            <a:pPr marL="0" indent="0" algn="l">
              <a:lnSpc>
                <a:spcPct val="150000"/>
              </a:lnSpc>
              <a:defRPr/>
            </a:pPr>
            <a:r>
              <a:rPr lang="en-US" sz="1200" b="1" i="0" u="none" strike="noStrike" dirty="0" err="1" smtClean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参考文献</a:t>
            </a:r>
            <a:r>
              <a:rPr lang="en-US" sz="1200" b="1" i="0" u="none" strike="noStrike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：[1]</a:t>
            </a:r>
            <a:r>
              <a:rPr lang="zh-CN" altLang="en-US" sz="1200" b="1" i="0" u="none" strike="noStrike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丁玉云.当归六黄汤治疗糖尿病多汗症的临床效果分析[</a:t>
            </a:r>
            <a:r>
              <a:rPr lang="en-US" altLang="zh-CN" sz="1200" b="1" i="0" u="none" strike="noStrike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J].</a:t>
            </a:r>
            <a:r>
              <a:rPr lang="zh-CN" altLang="en-US" sz="1200" b="1" i="0" u="none" strike="noStrike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中国医药指南,2019,17(11):208-209.</a:t>
            </a:r>
            <a:r>
              <a:rPr lang="en-US" sz="1200" b="1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[2]</a:t>
            </a:r>
            <a:r>
              <a:rPr lang="zh-CN" altLang="en-US" sz="1200" b="1" i="0" u="none" strike="noStrike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刘梅芬,梅耀国,何孙香,等.当归六黄汤治疗晚期恶性肿瘤化疗后阴虚火旺型汗证临床观察[</a:t>
            </a:r>
            <a:r>
              <a:rPr lang="en-US" altLang="zh-CN" sz="1200" b="1" i="0" u="none" strike="noStrike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J].</a:t>
            </a:r>
            <a:r>
              <a:rPr lang="zh-CN" altLang="en-US" sz="1200" b="1" i="0" u="none" strike="noStrike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中国中医药现代远程教育,2025,23(21):67-70</a:t>
            </a:r>
            <a:r>
              <a:rPr lang="en-US" altLang="zh-CN" sz="1200" b="1" i="0" u="none" strike="noStrike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en-US" sz="1200" b="1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[3]</a:t>
            </a:r>
            <a:r>
              <a:rPr lang="zh-CN" altLang="en-US" sz="1200" b="1" i="0" u="none" strike="noStrike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张业芝.当归六黄汤治疗恶性肿瘤盗汗20例[</a:t>
            </a:r>
            <a:r>
              <a:rPr lang="en-US" altLang="zh-CN" sz="1200" b="1" i="0" u="none" strike="noStrike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J].</a:t>
            </a:r>
            <a:r>
              <a:rPr lang="zh-CN" altLang="en-US" sz="1200" b="1" i="0" u="none" strike="noStrike" dirty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河南中医,2004,(11):72</a:t>
            </a:r>
            <a:r>
              <a:rPr lang="zh-CN" altLang="en-US" sz="1200" b="1" i="0" u="none" strike="noStrike" dirty="0" smtClean="0">
                <a:solidFill>
                  <a:srgbClr val="64748B"/>
                </a:solidFill>
                <a:latin typeface="+mn-ea"/>
                <a:ea typeface="+mn-ea"/>
                <a:cs typeface="微软雅黑" panose="020B0503020204020204" pitchFamily="34" charset="-122"/>
                <a:sym typeface="微软雅黑" panose="020B0503020204020204" pitchFamily="34" charset="-122"/>
              </a:rPr>
              <a:t>..</a:t>
            </a:r>
            <a:endParaRPr lang="zh-CN" altLang="en-US" sz="1200" b="1" i="0" u="none" strike="noStrike" dirty="0">
              <a:solidFill>
                <a:srgbClr val="64748B"/>
              </a:solidFill>
              <a:latin typeface="+mn-ea"/>
              <a:ea typeface="+mn-ea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206974"/>
              </p:ext>
            </p:extLst>
          </p:nvPr>
        </p:nvGraphicFramePr>
        <p:xfrm>
          <a:off x="5923126" y="1156440"/>
          <a:ext cx="6086904" cy="3128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688"/>
                <a:gridCol w="1126819"/>
                <a:gridCol w="1405147"/>
                <a:gridCol w="2880250"/>
              </a:tblGrid>
              <a:tr h="46519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发布日期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发布机构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指南名称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相关推荐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179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2017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中华中医药学会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中医儿科临床诊疗指南</a:t>
                      </a:r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小儿</a:t>
                      </a:r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汗证</a:t>
                      </a:r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阴虚火旺证 </a:t>
                      </a:r>
                      <a:r>
                        <a:rPr lang="zh-CN" altLang="en-US" sz="1200" b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zh-CN" altLang="en-US" sz="1200" b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治法</a:t>
                      </a:r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滋阴降火。</a:t>
                      </a:r>
                      <a:b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主方</a:t>
                      </a:r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当归六黄汤</a:t>
                      </a:r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( 《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兰室秘藏</a:t>
                      </a:r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》) 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加减。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29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>
                          <a:effectLst/>
                          <a:latin typeface="+mn-ea"/>
                          <a:ea typeface="+mn-ea"/>
                        </a:rPr>
                        <a:t>2020</a:t>
                      </a:r>
                      <a:r>
                        <a:rPr lang="zh-CN" altLang="en-US" sz="1200" b="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中国医师协会中西医结合医师分会内分泌与代谢病专业委员会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《2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型糖尿病病症结合诊疗指南</a:t>
                      </a:r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多汗</a:t>
                      </a:r>
                      <a:r>
                        <a:rPr lang="zh-CN" altLang="en-US" sz="1200" b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主要表现为白昼汗出，动辄尤甚或见入睡后汗出异常，醒后汗出即止。</a:t>
                      </a:r>
                      <a:b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阴虚者火旺者，可选用当归六黄汤 。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29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2025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中华中医药学会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桥本甲状腺炎中西医结合诊疗指南</a:t>
                      </a:r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阴虚火旺证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治则治法：滋阴清热。</a:t>
                      </a:r>
                      <a:b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推荐方药：</a:t>
                      </a:r>
                      <a:r>
                        <a:rPr lang="zh-CN" alt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当归六黄汤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加减（药物组成：当归、生地黄、黄芩、黄连、黄柏</a:t>
                      </a:r>
                      <a:r>
                        <a:rPr lang="zh-CN" altLang="en-US" sz="1200" b="0" u="none" strike="noStrike" dirty="0" smtClean="0">
                          <a:effectLst/>
                          <a:latin typeface="+mn-ea"/>
                          <a:ea typeface="+mn-ea"/>
                        </a:rPr>
                        <a:t>、熟地黄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、黄芪等）。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1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7.24102362204724,&quot;left&quot;:123.60929133858262,&quot;top&quot;:63.86496062992128,&quot;width&quot;:703.2962992125983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6410236220472,&quot;left&quot;:128.45929133858266,&quot;top&quot;:65.46496062992125,&quot;width&quot;:698.446299212598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6410236220472,&quot;left&quot;:128.45929133858266,&quot;top&quot;:65.46496062992125,&quot;width&quot;:698.446299212598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934"/>
  <p:tag name="OP_SCP_COMPONENT_INFO" val="{&quot;title&quot;:&quot;扁平3项列表PPT组件&quot;,&quot;description&quot;:&quot;扁平3项列表PPT组件：三项列表展示，适用于多项信息分类，布局简约整洁。&quot;,&quot;keywords&quot;:[&quot;扁平&quot;,&quot;3项&quot;,&quot;列表&quot;,&quot;PPT组件&quot;],&quot;labels&quot;:[]}"/>
  <p:tag name="OP_SCP_GROUP_ID" val="9d446cc2-b9cd-44a4-fa90-4922a6360731"/>
  <p:tag name="OP_SCP_ITEM_COUNT" val="3"/>
  <p:tag name="KSO_WM_DIAGRAM_VIRTUALLY_FRAME" val="{&quot;height&quot;:365.8262204724409,&quot;left&quot;:41.142755905511805,&quot;top&quot;:129.5767716535433,&quot;width&quot;:877.714409448818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3"/>
  <p:tag name="KSO_WM_DIAGRAM_VIRTUALLY_FRAME" val="{&quot;height&quot;:365.8262204724409,&quot;left&quot;:41.142755905511805,&quot;top&quot;:129.5767716535433,&quot;width&quot;:877.714409448818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3"/>
  <p:tag name="KSO_WM_DIAGRAM_VIRTUALLY_FRAME" val="{&quot;height&quot;:365.8262204724409,&quot;left&quot;:41.142755905511805,&quot;top&quot;:129.5767716535433,&quot;width&quot;:877.7144094488189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3"/>
  <p:tag name="OP_SCP_DEFAULT_TEXT" val="单击此处添加文本，单击此处添加文本，单击此处添加文本，单击此处添加文本单击此处添加文本，单击此处添加文本，单击此处添加文本，单击此处添加文本，单击此处添加文本，单击此处添加文本。"/>
  <p:tag name="KSO_WM_DIAGRAM_VIRTUALLY_FRAME" val="{&quot;height&quot;:365.8262204724409,&quot;left&quot;:41.142755905511805,&quot;top&quot;:129.5767716535433,&quot;width&quot;:877.714409448818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添加标题"/>
  <p:tag name="KSO_WM_DIAGRAM_VIRTUALLY_FRAME" val="{&quot;height&quot;:365.8262204724409,&quot;left&quot;:41.142755905511805,&quot;top&quot;:129.5767716535433,&quot;width&quot;:877.7144094488189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2"/>
  <p:tag name="KSO_WM_DIAGRAM_VIRTUALLY_FRAME" val="{&quot;height&quot;:365.8262204724409,&quot;left&quot;:41.142755905511805,&quot;top&quot;:129.5767716535433,&quot;width&quot;:877.714409448818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2"/>
  <p:tag name="KSO_WM_DIAGRAM_VIRTUALLY_FRAME" val="{&quot;height&quot;:365.8262204724409,&quot;left&quot;:41.142755905511805,&quot;top&quot;:129.5767716535433,&quot;width&quot;:877.7144094488189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，单击此处添加文本单击此处添加文本，单击此处添加文本，单击此处添加文本，单击此处添加文本，单击此处添加文本，单击此处添加文本。"/>
  <p:tag name="KSO_WM_DIAGRAM_VIRTUALLY_FRAME" val="{&quot;height&quot;:365.8262204724409,&quot;left&quot;:41.142755905511805,&quot;top&quot;:129.5767716535433,&quot;width&quot;:877.714409448818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6410236220472,&quot;left&quot;:128.45929133858266,&quot;top&quot;:65.46496062992125,&quot;width&quot;:698.446299212598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2"/>
  <p:tag name="OP_SCP_DEFAULT_TEXT" val="添加标题"/>
  <p:tag name="KSO_WM_DIAGRAM_VIRTUALLY_FRAME" val="{&quot;height&quot;:365.8262204724409,&quot;left&quot;:41.142755905511805,&quot;top&quot;:129.5767716535433,&quot;width&quot;:877.714409448818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  <p:tag name="KSO_WM_DIAGRAM_VIRTUALLY_FRAME" val="{&quot;height&quot;:365.8262204724409,&quot;left&quot;:41.142755905511805,&quot;top&quot;:129.5767716535433,&quot;width&quot;:877.7144094488189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  <p:tag name="KSO_WM_DIAGRAM_VIRTUALLY_FRAME" val="{&quot;height&quot;:365.8262204724409,&quot;left&quot;:41.142755905511805,&quot;top&quot;:129.5767716535433,&quot;width&quot;:877.7144094488189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，单击此处添加文本单击此处添加文本，单击此处添加文本，单击此处添加文本，单击此处添加文本，单击此处添加文本，单击此处添加文本。"/>
  <p:tag name="KSO_WM_DIAGRAM_VIRTUALLY_FRAME" val="{&quot;height&quot;:365.8262204724409,&quot;left&quot;:41.142755905511805,&quot;top&quot;:129.5767716535433,&quot;width&quot;:877.7144094488189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  <p:tag name="KSO_WM_DIAGRAM_VIRTUALLY_FRAME" val="{&quot;height&quot;:365.8262204724409,&quot;left&quot;:41.142755905511805,&quot;top&quot;:129.5767716535433,&quot;width&quot;:877.7144094488189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4*338"/>
  <p:tag name="TABLE_ENDDRAG_RECT" val="49*100*884*3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4"/>
  <p:tag name="OP_SCP_DEFAULT_TEXT" val="添加标题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4"/>
  <p:tag name="OP_SCP_DEFAULT_TEXT" val="单击此处添加文本，单击此处添加文本，单击此处添加文本&#10;&#10;单击此处添加文本，单击此处添加文本，单击此处添加文本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添加标题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3"/>
  <p:tag name="OP_SCP_DEFAULT_TEXT" val="单击此处添加文本，单击此处添加文本，单击此处添加文本&#10;&#10;单击此处添加文本，单击此处添加文本，单击此处添加文本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6410236220472,&quot;left&quot;:128.45929133858266,&quot;top&quot;:65.46496062992125,&quot;width&quot;:698.4462992125984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2"/>
  <p:tag name="OP_SCP_DEFAULT_TEXT" val="添加标题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&#10;&#10;单击此处添加文本，单击此处添加文本，单击此处添加文本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&#10;&#10;单击此处添加文本，单击此处添加文本，单击此处添加文本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78984251968507,&quot;left&quot;:38.32834645669281,&quot;top&quot;:87.30834645669292,&quot;width&quot;:888.1716535433072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78984251968507,&quot;left&quot;:38.32834645669281,&quot;top&quot;:87.30834645669292,&quot;width&quot;:888.171653543307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78984251968507,&quot;left&quot;:38.32834645669281,&quot;top&quot;:87.30834645669292,&quot;width&quot;:888.1716535433072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3"/>
  <p:tag name="OP_SCP_DEFAULT_TEXT" val="0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4835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425.78984251968507,&quot;left&quot;:38.32834645669281,&quot;top&quot;:87.30834645669292,&quot;width&quot;:888.17165354330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4835_2*l_h_a*1_1_1"/>
  <p:tag name="KSO_WM_UNIT_INDEX" val="1_1_1"/>
  <p:tag name="KSO_WM_DIAGRAM_GROUP_CODE" val="l1-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  <p:tag name="KSO_WM_UNIT_TEXT_TYPE" val="1"/>
  <p:tag name="OP_SCP_SHAPE_TYPE" val="Title"/>
  <p:tag name="OP_SCP_ITEM_INDEX" val="3"/>
  <p:tag name="OP_SCP_DEFAULT_TEXT" val="添加标题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4835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425.78984251968507,&quot;left&quot;:38.32834645669281,&quot;top&quot;:87.30834645669292,&quot;width&quot;:888.17165354330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4835_2*l_h_f*1_1_1"/>
  <p:tag name="KSO_WM_UNIT_INDEX" val="1_1_1"/>
  <p:tag name="KSO_WM_DIAGRAM_GROUP_CODE" val="l1-1"/>
  <p:tag name="KSO_WM_BEAUTIFY_FLAG" val="#wm#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，请尽量言简意赅的阐述观点；"/>
  <p:tag name="KSO_WM_UNIT_TEXT_FILL_FORE_SCHEMECOLOR_INDEX" val="1"/>
  <p:tag name="KSO_WM_UNIT_TEXT_FILL_TYPE" val="1"/>
  <p:tag name="KSO_WM_UNIT_TEXT_TYPE" val="1"/>
  <p:tag name="OP_SCP_SHAPE_TYPE" val="Body"/>
  <p:tag name="OP_SCP_ITEM_INDEX" val="3"/>
  <p:tag name="OP_SCP_DEFAULT_TEXT" val="单击此处添加文本，单击此处添加文本，单击此处添加文本，单击此处添加文本，单击此处添加文本，单击此处添加文本，单击此处添加文本，单击此处添加文本，单击此处添加文本。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6410236220472,&quot;left&quot;:128.45929133858266,&quot;top&quot;:65.46496062992125,&quot;width&quot;:698.4462992125984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2"/>
  <p:tag name="OP_SCP_DEFAULT_TEXT" val="0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4835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425.78984251968507,&quot;left&quot;:38.32834645669281,&quot;top&quot;:87.30834645669292,&quot;width&quot;:888.17165354330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4835_2*l_h_a*1_1_1"/>
  <p:tag name="KSO_WM_UNIT_INDEX" val="1_1_1"/>
  <p:tag name="KSO_WM_DIAGRAM_GROUP_CODE" val="l1-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  <p:tag name="KSO_WM_UNIT_TEXT_TYPE" val="1"/>
  <p:tag name="OP_SCP_SHAPE_TYPE" val="Title"/>
  <p:tag name="OP_SCP_ITEM_INDEX" val="2"/>
  <p:tag name="OP_SCP_DEFAULT_TEXT" val="添加标题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4835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425.78984251968507,&quot;left&quot;:38.32834645669281,&quot;top&quot;:87.30834645669292,&quot;width&quot;:888.17165354330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4835_2*l_h_f*1_1_1"/>
  <p:tag name="KSO_WM_UNIT_INDEX" val="1_1_1"/>
  <p:tag name="KSO_WM_DIAGRAM_GROUP_CODE" val="l1-1"/>
  <p:tag name="KSO_WM_BEAUTIFY_FLAG" val="#wm#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，请尽量言简意赅的阐述观点；"/>
  <p:tag name="KSO_WM_UNIT_TEXT_FILL_FORE_SCHEMECOLOR_INDEX" val="1"/>
  <p:tag name="KSO_WM_UNIT_TEXT_FILL_TYPE" val="1"/>
  <p:tag name="KSO_WM_UNIT_TEXT_TYPE" val="1"/>
  <p:tag name="OP_SCP_SHAPE_TYPE" val="Body"/>
  <p:tag name="OP_SCP_ITEM_INDEX" val="2"/>
  <p:tag name="OP_SCP_DEFAULT_TEXT" val="单击此处添加文本，单击此处添加文本，单击此处添加文本，单击此处添加文本，单击此处添加文本，单击此处添加文本，单击此处添加文本，单击此处添加文本，单击此处添加文本。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1"/>
  <p:tag name="OP_SCP_DEFAULT_TEXT" val="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4835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425.78984251968507,&quot;left&quot;:38.32834645669281,&quot;top&quot;:87.30834645669292,&quot;width&quot;:888.17165354330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4835_2*l_h_a*1_1_1"/>
  <p:tag name="KSO_WM_UNIT_INDEX" val="1_1_1"/>
  <p:tag name="KSO_WM_DIAGRAM_GROUP_CODE" val="l1-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  <p:tag name="KSO_WM_UNIT_TEXT_TYPE" val="1"/>
  <p:tag name="OP_SCP_SHAPE_TYPE" val="Title"/>
  <p:tag name="OP_SCP_ITEM_INDEX" val="1"/>
  <p:tag name="OP_SCP_DEFAULT_TEXT" val="添加标题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4835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425.78984251968507,&quot;left&quot;:38.32834645669281,&quot;top&quot;:87.30834645669292,&quot;width&quot;:888.17165354330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4835_2*l_h_f*1_1_1"/>
  <p:tag name="KSO_WM_UNIT_INDEX" val="1_1_1"/>
  <p:tag name="KSO_WM_DIAGRAM_GROUP_CODE" val="l1-1"/>
  <p:tag name="KSO_WM_BEAUTIFY_FLAG" val="#wm#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，请尽量言简意赅的阐述观点；"/>
  <p:tag name="KSO_WM_UNIT_TEXT_FILL_FORE_SCHEMECOLOR_INDEX" val="1"/>
  <p:tag name="KSO_WM_UNIT_TEXT_FILL_TYPE" val="1"/>
  <p:tag name="KSO_WM_UNIT_TEXT_TYPE" val="1"/>
  <p:tag name="OP_SCP_SHAPE_TYPE" val="Body"/>
  <p:tag name="OP_SCP_ITEM_INDEX" val="1"/>
  <p:tag name="OP_SCP_DEFAULT_TEXT" val="单击此处添加文本，单击此处添加文本，单击此处添加文本，单击此处添加文本，单击此处添加文本，单击此处添加文本，单击此处添加文本，单击此处添加文本，单击此处添加文本。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3"/>
  <p:tag name="OP_SCP_DEFAULT_TEXT" val="单击此处添加文本，单击此处添加文本，单击此处添加文本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添加标题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6410236220472,&quot;left&quot;:128.45929133858266,&quot;top&quot;:65.46496062992125,&quot;width&quot;:698.4462992125984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2"/>
  <p:tag name="OP_SCP_DEFAULT_TEXT" val="添加标题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6410236220472,&quot;left&quot;:128.45929133858266,&quot;top&quot;:65.46496062992125,&quot;width&quot;:698.446299212598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6410236220472,&quot;left&quot;:128.45929133858266,&quot;top&quot;:65.46496062992125,&quot;width&quot;:698.446299212598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6410236220472,&quot;left&quot;:128.45929133858266,&quot;top&quot;:65.46496062992125,&quot;width&quot;:698.446299212598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6410236220472,&quot;left&quot;:128.45929133858266,&quot;top&quot;:65.46496062992125,&quot;width&quot;:698.4462992125984}"/>
</p:tagLst>
</file>

<file path=ppt/theme/theme1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2611</Words>
  <Application>Microsoft Office PowerPoint</Application>
  <PresentationFormat>自定义</PresentationFormat>
  <Paragraphs>209</Paragraphs>
  <Slides>12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默认主题</vt:lpstr>
      <vt:lpstr>1_默认主题</vt:lpstr>
      <vt:lpstr>2_默认主题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佳丽 李</dc:creator>
  <cp:lastModifiedBy>Administrator</cp:lastModifiedBy>
  <cp:revision>113</cp:revision>
  <dcterms:created xsi:type="dcterms:W3CDTF">2026-06-05T07:52:00Z</dcterms:created>
  <dcterms:modified xsi:type="dcterms:W3CDTF">2026-06-09T09:34:40Z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E8C0A20714034AF19202CF8F957C8799_13</vt:lpwstr>
  </property>
</Properties>
</file>